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7" r:id="rId2"/>
    <p:sldId id="302" r:id="rId3"/>
    <p:sldId id="303" r:id="rId4"/>
    <p:sldId id="304" r:id="rId5"/>
    <p:sldId id="322" r:id="rId6"/>
    <p:sldId id="335" r:id="rId7"/>
    <p:sldId id="336" r:id="rId8"/>
    <p:sldId id="347" r:id="rId9"/>
    <p:sldId id="314" r:id="rId10"/>
    <p:sldId id="315" r:id="rId11"/>
    <p:sldId id="334" r:id="rId12"/>
    <p:sldId id="342" r:id="rId13"/>
    <p:sldId id="343" r:id="rId14"/>
    <p:sldId id="297" r:id="rId15"/>
    <p:sldId id="305" r:id="rId16"/>
    <p:sldId id="306" r:id="rId17"/>
    <p:sldId id="308" r:id="rId18"/>
    <p:sldId id="318" r:id="rId19"/>
    <p:sldId id="319" r:id="rId20"/>
    <p:sldId id="320" r:id="rId21"/>
    <p:sldId id="321" r:id="rId22"/>
    <p:sldId id="312" r:id="rId23"/>
    <p:sldId id="339" r:id="rId24"/>
    <p:sldId id="340" r:id="rId25"/>
    <p:sldId id="280" r:id="rId26"/>
  </p:sldIdLst>
  <p:sldSz cx="7772400" cy="10058400"/>
  <p:notesSz cx="7315200" cy="9601200"/>
  <p:defaultTextStyle>
    <a:defPPr>
      <a:defRPr lang="en-US"/>
    </a:defPPr>
    <a:lvl1pPr marL="0" algn="l" defTabSz="50935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352" algn="l" defTabSz="50935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705" algn="l" defTabSz="50935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058" algn="l" defTabSz="50935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411" algn="l" defTabSz="50935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6764" algn="l" defTabSz="50935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116" algn="l" defTabSz="50935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469" algn="l" defTabSz="50935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4821" algn="l" defTabSz="50935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DD9C3"/>
    <a:srgbClr val="960000"/>
    <a:srgbClr val="770000"/>
    <a:srgbClr val="F8F8F8"/>
    <a:srgbClr val="F5F5F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306" autoAdjust="0"/>
    <p:restoredTop sz="99814" autoAdjust="0"/>
  </p:normalViewPr>
  <p:slideViewPr>
    <p:cSldViewPr snapToGrid="0">
      <p:cViewPr>
        <p:scale>
          <a:sx n="90" d="100"/>
          <a:sy n="90" d="100"/>
        </p:scale>
        <p:origin x="-730" y="346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11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7"/>
            <a:ext cx="6606540" cy="21560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4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A2CB-27EB-FD4F-A70F-D8544634EB5D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E9D-EF06-9E49-9451-B427DBD8C0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0992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A2CB-27EB-FD4F-A70F-D8544634EB5D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E9D-EF06-9E49-9451-B427DBD8C0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1101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34990" y="402804"/>
            <a:ext cx="1748790" cy="85822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" y="402804"/>
            <a:ext cx="5116830" cy="85822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A2CB-27EB-FD4F-A70F-D8544634EB5D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E9D-EF06-9E49-9451-B427DBD8C0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2032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A2CB-27EB-FD4F-A70F-D8544634EB5D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E9D-EF06-9E49-9451-B427DBD8C0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0476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35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7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67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1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4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48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A2CB-27EB-FD4F-A70F-D8544634EB5D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E9D-EF06-9E49-9451-B427DBD8C0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7591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2346963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970" y="2346963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A2CB-27EB-FD4F-A70F-D8544634EB5D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E9D-EF06-9E49-9451-B427DBD8C0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377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352" indent="0">
              <a:buNone/>
              <a:defRPr sz="2200" b="1"/>
            </a:lvl2pPr>
            <a:lvl3pPr marL="1018705" indent="0">
              <a:buNone/>
              <a:defRPr sz="2000" b="1"/>
            </a:lvl3pPr>
            <a:lvl4pPr marL="1528058" indent="0">
              <a:buNone/>
              <a:defRPr sz="1800" b="1"/>
            </a:lvl4pPr>
            <a:lvl5pPr marL="2037411" indent="0">
              <a:buNone/>
              <a:defRPr sz="1800" b="1"/>
            </a:lvl5pPr>
            <a:lvl6pPr marL="2546764" indent="0">
              <a:buNone/>
              <a:defRPr sz="1800" b="1"/>
            </a:lvl6pPr>
            <a:lvl7pPr marL="3056116" indent="0">
              <a:buNone/>
              <a:defRPr sz="1800" b="1"/>
            </a:lvl7pPr>
            <a:lvl8pPr marL="3565469" indent="0">
              <a:buNone/>
              <a:defRPr sz="1800" b="1"/>
            </a:lvl8pPr>
            <a:lvl9pPr marL="407482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8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352" indent="0">
              <a:buNone/>
              <a:defRPr sz="2200" b="1"/>
            </a:lvl2pPr>
            <a:lvl3pPr marL="1018705" indent="0">
              <a:buNone/>
              <a:defRPr sz="2000" b="1"/>
            </a:lvl3pPr>
            <a:lvl4pPr marL="1528058" indent="0">
              <a:buNone/>
              <a:defRPr sz="1800" b="1"/>
            </a:lvl4pPr>
            <a:lvl5pPr marL="2037411" indent="0">
              <a:buNone/>
              <a:defRPr sz="1800" b="1"/>
            </a:lvl5pPr>
            <a:lvl6pPr marL="2546764" indent="0">
              <a:buNone/>
              <a:defRPr sz="1800" b="1"/>
            </a:lvl6pPr>
            <a:lvl7pPr marL="3056116" indent="0">
              <a:buNone/>
              <a:defRPr sz="1800" b="1"/>
            </a:lvl7pPr>
            <a:lvl8pPr marL="3565469" indent="0">
              <a:buNone/>
              <a:defRPr sz="1800" b="1"/>
            </a:lvl8pPr>
            <a:lvl9pPr marL="407482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8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A2CB-27EB-FD4F-A70F-D8544634EB5D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E9D-EF06-9E49-9451-B427DBD8C0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2055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A2CB-27EB-FD4F-A70F-D8544634EB5D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E9D-EF06-9E49-9451-B427DBD8C0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230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A2CB-27EB-FD4F-A70F-D8544634EB5D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E9D-EF06-9E49-9451-B427DBD8C0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489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2" y="400474"/>
            <a:ext cx="2557066" cy="170434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4" y="400474"/>
            <a:ext cx="4344988" cy="858456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2" y="2104814"/>
            <a:ext cx="2557066" cy="6880226"/>
          </a:xfrm>
        </p:spPr>
        <p:txBody>
          <a:bodyPr/>
          <a:lstStyle>
            <a:lvl1pPr marL="0" indent="0">
              <a:buNone/>
              <a:defRPr sz="1600"/>
            </a:lvl1pPr>
            <a:lvl2pPr marL="509352" indent="0">
              <a:buNone/>
              <a:defRPr sz="1300"/>
            </a:lvl2pPr>
            <a:lvl3pPr marL="1018705" indent="0">
              <a:buNone/>
              <a:defRPr sz="1100"/>
            </a:lvl3pPr>
            <a:lvl4pPr marL="1528058" indent="0">
              <a:buNone/>
              <a:defRPr sz="1000"/>
            </a:lvl4pPr>
            <a:lvl5pPr marL="2037411" indent="0">
              <a:buNone/>
              <a:defRPr sz="1000"/>
            </a:lvl5pPr>
            <a:lvl6pPr marL="2546764" indent="0">
              <a:buNone/>
              <a:defRPr sz="1000"/>
            </a:lvl6pPr>
            <a:lvl7pPr marL="3056116" indent="0">
              <a:buNone/>
              <a:defRPr sz="1000"/>
            </a:lvl7pPr>
            <a:lvl8pPr marL="3565469" indent="0">
              <a:buNone/>
              <a:defRPr sz="1000"/>
            </a:lvl8pPr>
            <a:lvl9pPr marL="407482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A2CB-27EB-FD4F-A70F-D8544634EB5D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E9D-EF06-9E49-9451-B427DBD8C0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4694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2"/>
            <a:ext cx="4663440" cy="83121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6"/>
            <a:ext cx="4663440" cy="6035040"/>
          </a:xfrm>
        </p:spPr>
        <p:txBody>
          <a:bodyPr/>
          <a:lstStyle>
            <a:lvl1pPr marL="0" indent="0">
              <a:buNone/>
              <a:defRPr sz="3600"/>
            </a:lvl1pPr>
            <a:lvl2pPr marL="509352" indent="0">
              <a:buNone/>
              <a:defRPr sz="3100"/>
            </a:lvl2pPr>
            <a:lvl3pPr marL="1018705" indent="0">
              <a:buNone/>
              <a:defRPr sz="2700"/>
            </a:lvl3pPr>
            <a:lvl4pPr marL="1528058" indent="0">
              <a:buNone/>
              <a:defRPr sz="2200"/>
            </a:lvl4pPr>
            <a:lvl5pPr marL="2037411" indent="0">
              <a:buNone/>
              <a:defRPr sz="2200"/>
            </a:lvl5pPr>
            <a:lvl6pPr marL="2546764" indent="0">
              <a:buNone/>
              <a:defRPr sz="2200"/>
            </a:lvl6pPr>
            <a:lvl7pPr marL="3056116" indent="0">
              <a:buNone/>
              <a:defRPr sz="2200"/>
            </a:lvl7pPr>
            <a:lvl8pPr marL="3565469" indent="0">
              <a:buNone/>
              <a:defRPr sz="2200"/>
            </a:lvl8pPr>
            <a:lvl9pPr marL="4074821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8"/>
            <a:ext cx="4663440" cy="1180464"/>
          </a:xfrm>
        </p:spPr>
        <p:txBody>
          <a:bodyPr/>
          <a:lstStyle>
            <a:lvl1pPr marL="0" indent="0">
              <a:buNone/>
              <a:defRPr sz="1600"/>
            </a:lvl1pPr>
            <a:lvl2pPr marL="509352" indent="0">
              <a:buNone/>
              <a:defRPr sz="1300"/>
            </a:lvl2pPr>
            <a:lvl3pPr marL="1018705" indent="0">
              <a:buNone/>
              <a:defRPr sz="1100"/>
            </a:lvl3pPr>
            <a:lvl4pPr marL="1528058" indent="0">
              <a:buNone/>
              <a:defRPr sz="1000"/>
            </a:lvl4pPr>
            <a:lvl5pPr marL="2037411" indent="0">
              <a:buNone/>
              <a:defRPr sz="1000"/>
            </a:lvl5pPr>
            <a:lvl6pPr marL="2546764" indent="0">
              <a:buNone/>
              <a:defRPr sz="1000"/>
            </a:lvl6pPr>
            <a:lvl7pPr marL="3056116" indent="0">
              <a:buNone/>
              <a:defRPr sz="1000"/>
            </a:lvl7pPr>
            <a:lvl8pPr marL="3565469" indent="0">
              <a:buNone/>
              <a:defRPr sz="1000"/>
            </a:lvl8pPr>
            <a:lvl9pPr marL="407482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A2CB-27EB-FD4F-A70F-D8544634EB5D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E9D-EF06-9E49-9451-B427DBD8C0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1500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373268"/>
            <a:ext cx="6995160" cy="974240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/>
          </a:bodyPr>
          <a:lstStyle/>
          <a:p>
            <a:r>
              <a:rPr lang="en-US" dirty="0"/>
              <a:t>Click to edit Master title style	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315" y="1649773"/>
            <a:ext cx="6724672" cy="7335270"/>
          </a:xfrm>
          <a:prstGeom prst="rect">
            <a:avLst/>
          </a:prstGeom>
        </p:spPr>
        <p:txBody>
          <a:bodyPr vert="horz" lIns="101870" tIns="50935" rIns="101870" bIns="50935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8"/>
            <a:ext cx="1813560" cy="535516"/>
          </a:xfrm>
          <a:prstGeom prst="rect">
            <a:avLst/>
          </a:prstGeom>
        </p:spPr>
        <p:txBody>
          <a:bodyPr vert="horz" lIns="101870" tIns="50935" rIns="101870" bIns="5093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EA2CB-27EB-FD4F-A70F-D8544634EB5D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8"/>
            <a:ext cx="2461260" cy="535516"/>
          </a:xfrm>
          <a:prstGeom prst="rect">
            <a:avLst/>
          </a:prstGeom>
        </p:spPr>
        <p:txBody>
          <a:bodyPr vert="horz" lIns="101870" tIns="50935" rIns="101870" bIns="5093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8"/>
            <a:ext cx="1813560" cy="535516"/>
          </a:xfrm>
          <a:prstGeom prst="rect">
            <a:avLst/>
          </a:prstGeom>
        </p:spPr>
        <p:txBody>
          <a:bodyPr vert="horz" lIns="101870" tIns="50935" rIns="101870" bIns="5093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EBE9D-EF06-9E49-9451-B427DBD8C0F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10315" y="1258327"/>
            <a:ext cx="6594130" cy="0"/>
          </a:xfrm>
          <a:prstGeom prst="line">
            <a:avLst/>
          </a:prstGeom>
          <a:ln w="952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64381" y="9442700"/>
            <a:ext cx="6770606" cy="0"/>
          </a:xfrm>
          <a:prstGeom prst="line">
            <a:avLst/>
          </a:prstGeom>
          <a:ln w="952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1275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509352" rtl="0" eaLnBrk="1" latinLnBrk="0" hangingPunct="1">
        <a:spcBef>
          <a:spcPct val="0"/>
        </a:spcBef>
        <a:buNone/>
        <a:defRPr sz="3300" b="1" i="1" u="none" kern="1200">
          <a:solidFill>
            <a:srgbClr val="376092"/>
          </a:solidFill>
          <a:latin typeface="+mj-lt"/>
          <a:ea typeface="+mj-ea"/>
          <a:cs typeface="+mj-cs"/>
        </a:defRPr>
      </a:lvl1pPr>
    </p:titleStyle>
    <p:bodyStyle>
      <a:lvl1pPr marL="0" indent="0" algn="l" defTabSz="509352" rtl="0" eaLnBrk="1" latinLnBrk="0" hangingPunct="1">
        <a:spcBef>
          <a:spcPct val="20000"/>
        </a:spcBef>
        <a:buFont typeface="Arial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827698" indent="-318346" algn="l" defTabSz="50935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382" indent="-254676" algn="l" defTabSz="50935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734" indent="-254676" algn="l" defTabSz="50935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087" indent="-254676" algn="l" defTabSz="50935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440" indent="-254676" algn="l" defTabSz="50935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793" indent="-254676" algn="l" defTabSz="50935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145" indent="-254676" algn="l" defTabSz="50935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9498" indent="-254676" algn="l" defTabSz="50935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352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705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058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411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764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116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469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821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2297" y="364991"/>
            <a:ext cx="6743227" cy="974240"/>
          </a:xfrm>
        </p:spPr>
        <p:txBody>
          <a:bodyPr>
            <a:normAutofit/>
          </a:bodyPr>
          <a:lstStyle/>
          <a:p>
            <a:pPr algn="r"/>
            <a:r>
              <a:rPr lang="en-US" dirty="0" err="1">
                <a:solidFill>
                  <a:schemeClr val="tx1"/>
                </a:solidFill>
              </a:rPr>
              <a:t>Introducción</a:t>
            </a:r>
            <a:r>
              <a:rPr lang="en-US" dirty="0">
                <a:solidFill>
                  <a:schemeClr val="tx1"/>
                </a:solidFill>
              </a:rPr>
              <a:t> a Nuestra </a:t>
            </a:r>
            <a:r>
              <a:rPr lang="en-US" dirty="0" err="1">
                <a:solidFill>
                  <a:schemeClr val="tx1"/>
                </a:solidFill>
              </a:rPr>
              <a:t>Compañía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63870" y="7733672"/>
            <a:ext cx="6645297" cy="1753228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en-US" sz="1600" b="1" cap="all" dirty="0"/>
              <a:t>NUESTRA </a:t>
            </a:r>
            <a:r>
              <a:rPr lang="en-US" sz="1600" b="1" cap="all" dirty="0" err="1"/>
              <a:t>MISIÓN</a:t>
            </a: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300" dirty="0" err="1"/>
              <a:t>Cuando</a:t>
            </a:r>
            <a:r>
              <a:rPr lang="en-US" sz="1300" dirty="0"/>
              <a:t> la </a:t>
            </a:r>
            <a:r>
              <a:rPr lang="en-US" sz="1300" dirty="0" err="1"/>
              <a:t>pasión</a:t>
            </a:r>
            <a:r>
              <a:rPr lang="en-US" sz="1300" dirty="0"/>
              <a:t> </a:t>
            </a:r>
            <a:r>
              <a:rPr lang="en-US" sz="1300" dirty="0" err="1"/>
              <a:t>por</a:t>
            </a:r>
            <a:r>
              <a:rPr lang="en-US" sz="1300" dirty="0"/>
              <a:t> </a:t>
            </a:r>
            <a:r>
              <a:rPr lang="en-US" sz="1300" dirty="0" err="1"/>
              <a:t>bienes</a:t>
            </a:r>
            <a:r>
              <a:rPr lang="en-US" sz="1300" dirty="0"/>
              <a:t> </a:t>
            </a:r>
            <a:r>
              <a:rPr lang="en-US" sz="1300" dirty="0" err="1"/>
              <a:t>raíces</a:t>
            </a:r>
            <a:r>
              <a:rPr lang="en-US" sz="1300" dirty="0"/>
              <a:t> se </a:t>
            </a:r>
            <a:r>
              <a:rPr lang="en-US" sz="1300" dirty="0" err="1"/>
              <a:t>combina</a:t>
            </a:r>
            <a:r>
              <a:rPr lang="en-US" sz="1300" dirty="0"/>
              <a:t> con </a:t>
            </a:r>
            <a:r>
              <a:rPr lang="en-US" sz="1300" dirty="0" err="1"/>
              <a:t>individuos</a:t>
            </a:r>
            <a:r>
              <a:rPr lang="en-US" sz="1300" dirty="0"/>
              <a:t> </a:t>
            </a:r>
            <a:r>
              <a:rPr lang="en-US" sz="1300" dirty="0" err="1"/>
              <a:t>talentosos</a:t>
            </a:r>
            <a:r>
              <a:rPr lang="en-US" sz="1300" dirty="0"/>
              <a:t> que </a:t>
            </a:r>
            <a:r>
              <a:rPr lang="en-US" sz="1300" dirty="0" err="1"/>
              <a:t>tienen</a:t>
            </a:r>
            <a:r>
              <a:rPr lang="en-US" sz="1300" dirty="0"/>
              <a:t> la </a:t>
            </a:r>
            <a:r>
              <a:rPr lang="en-US" sz="1300" dirty="0" err="1"/>
              <a:t>mirada</a:t>
            </a:r>
            <a:r>
              <a:rPr lang="en-US" sz="1300" dirty="0"/>
              <a:t> </a:t>
            </a:r>
            <a:r>
              <a:rPr lang="en-US" sz="1300" dirty="0" err="1"/>
              <a:t>fija</a:t>
            </a:r>
            <a:r>
              <a:rPr lang="en-US" sz="1300" dirty="0"/>
              <a:t> </a:t>
            </a:r>
            <a:r>
              <a:rPr lang="en-US" sz="1300" dirty="0" err="1"/>
              <a:t>puesta</a:t>
            </a:r>
            <a:r>
              <a:rPr lang="en-US" sz="1300" dirty="0"/>
              <a:t> </a:t>
            </a:r>
            <a:r>
              <a:rPr lang="en-US" sz="1300" dirty="0" err="1"/>
              <a:t>hacia</a:t>
            </a:r>
            <a:r>
              <a:rPr lang="en-US" sz="1300" dirty="0"/>
              <a:t> el </a:t>
            </a:r>
            <a:r>
              <a:rPr lang="en-US" sz="1300" dirty="0" err="1"/>
              <a:t>éxito</a:t>
            </a:r>
            <a:r>
              <a:rPr lang="en-US" sz="1300" dirty="0"/>
              <a:t>, </a:t>
            </a:r>
            <a:r>
              <a:rPr lang="en-US" sz="1300" dirty="0" err="1"/>
              <a:t>cosas</a:t>
            </a:r>
            <a:r>
              <a:rPr lang="en-US" sz="1300" dirty="0"/>
              <a:t> </a:t>
            </a:r>
            <a:r>
              <a:rPr lang="en-US" sz="1300" dirty="0" err="1"/>
              <a:t>increibles</a:t>
            </a:r>
            <a:r>
              <a:rPr lang="en-US" sz="1300" dirty="0"/>
              <a:t> </a:t>
            </a:r>
            <a:r>
              <a:rPr lang="en-US" sz="1300" dirty="0" err="1"/>
              <a:t>suceden</a:t>
            </a:r>
            <a:r>
              <a:rPr lang="en-US" sz="1300" dirty="0"/>
              <a:t>.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MVA</a:t>
            </a:r>
            <a:r>
              <a:rPr lang="en-US" sz="1300" dirty="0"/>
              <a:t>, </a:t>
            </a:r>
            <a:r>
              <a:rPr lang="en-US" sz="1300" dirty="0" err="1"/>
              <a:t>nuestro</a:t>
            </a:r>
            <a:r>
              <a:rPr lang="en-US" sz="1300" dirty="0"/>
              <a:t> </a:t>
            </a:r>
            <a:r>
              <a:rPr lang="en-US" sz="1300" dirty="0" err="1"/>
              <a:t>objetivo</a:t>
            </a:r>
            <a:r>
              <a:rPr lang="en-US" sz="1300" dirty="0"/>
              <a:t> no </a:t>
            </a:r>
            <a:r>
              <a:rPr lang="en-US" sz="1300" dirty="0" err="1"/>
              <a:t>es</a:t>
            </a:r>
            <a:r>
              <a:rPr lang="en-US" sz="1300" dirty="0"/>
              <a:t> </a:t>
            </a:r>
            <a:r>
              <a:rPr lang="en-US" sz="1300" dirty="0" err="1"/>
              <a:t>solamente</a:t>
            </a:r>
            <a:r>
              <a:rPr lang="en-US" sz="1300" dirty="0"/>
              <a:t> </a:t>
            </a:r>
            <a:r>
              <a:rPr lang="en-US" sz="1300" dirty="0" err="1"/>
              <a:t>tener</a:t>
            </a:r>
            <a:r>
              <a:rPr lang="en-US" sz="1300" dirty="0"/>
              <a:t> un </a:t>
            </a:r>
            <a:r>
              <a:rPr lang="en-US" sz="1300" dirty="0" err="1"/>
              <a:t>efecto</a:t>
            </a:r>
            <a:r>
              <a:rPr lang="en-US" sz="1300" dirty="0"/>
              <a:t> </a:t>
            </a:r>
            <a:r>
              <a:rPr lang="en-US" sz="1300" dirty="0" err="1"/>
              <a:t>positivo</a:t>
            </a:r>
            <a:r>
              <a:rPr lang="en-US" sz="1300" dirty="0"/>
              <a:t> </a:t>
            </a:r>
            <a:r>
              <a:rPr lang="en-US" sz="1300" dirty="0" err="1"/>
              <a:t>sobre</a:t>
            </a:r>
            <a:r>
              <a:rPr lang="en-US" sz="1300" dirty="0"/>
              <a:t> </a:t>
            </a:r>
            <a:r>
              <a:rPr lang="en-US" sz="1300" dirty="0" err="1"/>
              <a:t>nuestras</a:t>
            </a:r>
            <a:r>
              <a:rPr lang="en-US" sz="1300" dirty="0"/>
              <a:t> </a:t>
            </a:r>
            <a:r>
              <a:rPr lang="en-US" sz="1300" dirty="0" err="1"/>
              <a:t>familias</a:t>
            </a:r>
            <a:r>
              <a:rPr lang="en-US" sz="1300" dirty="0"/>
              <a:t> y </a:t>
            </a:r>
            <a:r>
              <a:rPr lang="en-US" sz="1300" dirty="0" err="1"/>
              <a:t>nosotros</a:t>
            </a:r>
            <a:r>
              <a:rPr lang="en-US" sz="1300" dirty="0"/>
              <a:t> </a:t>
            </a:r>
            <a:r>
              <a:rPr lang="en-US" sz="1300" dirty="0" err="1"/>
              <a:t>mismos</a:t>
            </a:r>
            <a:r>
              <a:rPr lang="en-US" sz="1300" dirty="0"/>
              <a:t>, </a:t>
            </a:r>
            <a:r>
              <a:rPr lang="en-US" sz="1300" dirty="0" err="1"/>
              <a:t>sino</a:t>
            </a:r>
            <a:r>
              <a:rPr lang="en-US" sz="1300" dirty="0"/>
              <a:t> </a:t>
            </a:r>
            <a:r>
              <a:rPr lang="en-US" sz="1300" dirty="0" err="1"/>
              <a:t>también</a:t>
            </a:r>
            <a:r>
              <a:rPr lang="en-US" sz="1300" dirty="0"/>
              <a:t> </a:t>
            </a:r>
            <a:r>
              <a:rPr lang="en-US" sz="1300" dirty="0" err="1"/>
              <a:t>inspirar</a:t>
            </a:r>
            <a:r>
              <a:rPr lang="en-US" sz="1300" dirty="0"/>
              <a:t>, </a:t>
            </a:r>
            <a:r>
              <a:rPr lang="en-US" sz="1300" dirty="0" err="1"/>
              <a:t>motivar</a:t>
            </a:r>
            <a:r>
              <a:rPr lang="en-US" sz="1300" dirty="0"/>
              <a:t> y </a:t>
            </a:r>
            <a:r>
              <a:rPr lang="en-US" sz="1300" dirty="0" err="1"/>
              <a:t>crear</a:t>
            </a:r>
            <a:r>
              <a:rPr lang="en-US" sz="1300" dirty="0"/>
              <a:t> un </a:t>
            </a:r>
            <a:r>
              <a:rPr lang="en-US" sz="1300" dirty="0" err="1"/>
              <a:t>cambio</a:t>
            </a:r>
            <a:r>
              <a:rPr lang="en-US" sz="1300" dirty="0"/>
              <a:t> </a:t>
            </a:r>
            <a:r>
              <a:rPr lang="en-US" sz="1300" dirty="0" err="1"/>
              <a:t>duradero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cada</a:t>
            </a:r>
            <a:r>
              <a:rPr lang="en-US" sz="1300" dirty="0"/>
              <a:t> persona con la que </a:t>
            </a:r>
            <a:r>
              <a:rPr lang="en-US" sz="1300" dirty="0" err="1"/>
              <a:t>nos</a:t>
            </a:r>
            <a:r>
              <a:rPr lang="en-US" sz="1300" dirty="0"/>
              <a:t> </a:t>
            </a:r>
            <a:r>
              <a:rPr lang="en-US" sz="1300" dirty="0" err="1"/>
              <a:t>encontremos</a:t>
            </a:r>
            <a:r>
              <a:rPr lang="en-US" sz="1300" dirty="0"/>
              <a:t>. </a:t>
            </a:r>
            <a:r>
              <a:rPr lang="en-US" sz="1300" dirty="0" err="1"/>
              <a:t>Tratamos</a:t>
            </a:r>
            <a:r>
              <a:rPr lang="en-US" sz="1300" dirty="0"/>
              <a:t> a </a:t>
            </a:r>
            <a:r>
              <a:rPr lang="en-US" sz="1300" dirty="0" err="1"/>
              <a:t>nuestros</a:t>
            </a:r>
            <a:r>
              <a:rPr lang="en-US" sz="1300" dirty="0"/>
              <a:t> </a:t>
            </a:r>
            <a:r>
              <a:rPr lang="en-US" sz="1300" dirty="0" err="1"/>
              <a:t>clientes</a:t>
            </a:r>
            <a:r>
              <a:rPr lang="en-US" sz="1300" dirty="0"/>
              <a:t> y </a:t>
            </a:r>
            <a:r>
              <a:rPr lang="en-US" sz="1300" dirty="0" err="1"/>
              <a:t>miembros</a:t>
            </a:r>
            <a:r>
              <a:rPr lang="en-US" sz="1300" dirty="0"/>
              <a:t> del </a:t>
            </a:r>
            <a:r>
              <a:rPr lang="en-US" sz="1300" dirty="0" err="1"/>
              <a:t>equipo</a:t>
            </a:r>
            <a:r>
              <a:rPr lang="en-US" sz="1300" dirty="0"/>
              <a:t> de </a:t>
            </a:r>
            <a:r>
              <a:rPr lang="en-US" sz="1300" dirty="0" err="1"/>
              <a:t>manera</a:t>
            </a:r>
            <a:r>
              <a:rPr lang="en-US" sz="1300" dirty="0"/>
              <a:t> </a:t>
            </a:r>
            <a:r>
              <a:rPr lang="en-US" sz="1300" dirty="0" err="1"/>
              <a:t>respetuosa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todo</a:t>
            </a:r>
            <a:r>
              <a:rPr lang="en-US" sz="1300" dirty="0"/>
              <a:t> </a:t>
            </a:r>
            <a:r>
              <a:rPr lang="en-US" sz="1300" dirty="0" err="1"/>
              <a:t>momento</a:t>
            </a:r>
            <a:r>
              <a:rPr lang="en-US" sz="1300" dirty="0"/>
              <a:t>. Nuestra </a:t>
            </a:r>
            <a:r>
              <a:rPr lang="en-US" sz="1300" dirty="0" err="1"/>
              <a:t>compañía</a:t>
            </a:r>
            <a:r>
              <a:rPr lang="en-US" sz="1300" dirty="0"/>
              <a:t> se </a:t>
            </a:r>
            <a:r>
              <a:rPr lang="en-US" sz="1300" dirty="0" err="1"/>
              <a:t>dedica</a:t>
            </a:r>
            <a:r>
              <a:rPr lang="en-US" sz="1300" dirty="0"/>
              <a:t> a la </a:t>
            </a:r>
            <a:r>
              <a:rPr lang="en-US" sz="1300" dirty="0" err="1"/>
              <a:t>educación</a:t>
            </a:r>
            <a:r>
              <a:rPr lang="en-US" sz="1300" dirty="0"/>
              <a:t> </a:t>
            </a:r>
            <a:r>
              <a:rPr lang="en-US" sz="1300" dirty="0" err="1"/>
              <a:t>continuada</a:t>
            </a:r>
            <a:r>
              <a:rPr lang="en-US" sz="1300" dirty="0"/>
              <a:t> y al </a:t>
            </a:r>
            <a:r>
              <a:rPr lang="en-US" sz="1300" dirty="0" err="1"/>
              <a:t>crecimiento</a:t>
            </a:r>
            <a:r>
              <a:rPr lang="en-US" sz="1300" dirty="0"/>
              <a:t> </a:t>
            </a:r>
            <a:r>
              <a:rPr lang="en-US" sz="1300" dirty="0" err="1"/>
              <a:t>profesional</a:t>
            </a:r>
            <a:r>
              <a:rPr lang="en-US" sz="1300" dirty="0"/>
              <a:t> con el fin de </a:t>
            </a:r>
            <a:r>
              <a:rPr lang="en-US" sz="1300" dirty="0" err="1"/>
              <a:t>contribuir</a:t>
            </a:r>
            <a:r>
              <a:rPr lang="en-US" sz="1300" dirty="0"/>
              <a:t> y para </a:t>
            </a:r>
            <a:r>
              <a:rPr lang="en-US" sz="1300" dirty="0" err="1"/>
              <a:t>promover</a:t>
            </a:r>
            <a:r>
              <a:rPr lang="en-US" sz="1300" dirty="0"/>
              <a:t> </a:t>
            </a:r>
            <a:r>
              <a:rPr lang="en-US" sz="1300" dirty="0" err="1"/>
              <a:t>nuestras</a:t>
            </a:r>
            <a:r>
              <a:rPr lang="en-US" sz="1300" dirty="0"/>
              <a:t> </a:t>
            </a:r>
            <a:r>
              <a:rPr lang="en-US" sz="1300" dirty="0" err="1"/>
              <a:t>inversiones</a:t>
            </a:r>
            <a:r>
              <a:rPr lang="en-US" sz="1300" dirty="0"/>
              <a:t> de </a:t>
            </a:r>
            <a:r>
              <a:rPr lang="en-US" sz="1300" dirty="0" err="1"/>
              <a:t>bienes</a:t>
            </a:r>
            <a:r>
              <a:rPr lang="en-US" sz="1300" dirty="0"/>
              <a:t> </a:t>
            </a:r>
            <a:r>
              <a:rPr lang="en-US" sz="1300" dirty="0" err="1"/>
              <a:t>raíces</a:t>
            </a:r>
            <a:r>
              <a:rPr lang="en-US" sz="1300" dirty="0"/>
              <a:t> y </a:t>
            </a:r>
            <a:r>
              <a:rPr lang="en-US" sz="1300" dirty="0" err="1"/>
              <a:t>desarrollo</a:t>
            </a:r>
            <a:r>
              <a:rPr lang="en-US" sz="1300" dirty="0"/>
              <a:t> </a:t>
            </a:r>
            <a:r>
              <a:rPr lang="en-US" sz="1300" dirty="0" err="1"/>
              <a:t>comunitario</a:t>
            </a:r>
            <a:r>
              <a:rPr lang="en-US" sz="1300" dirty="0"/>
              <a:t>.</a:t>
            </a:r>
          </a:p>
        </p:txBody>
      </p:sp>
      <p:sp>
        <p:nvSpPr>
          <p:cNvPr id="12" name="Text Box 1159"/>
          <p:cNvSpPr txBox="1">
            <a:spLocks noChangeAspect="1" noChangeArrowheads="1"/>
          </p:cNvSpPr>
          <p:nvPr/>
        </p:nvSpPr>
        <p:spPr bwMode="auto">
          <a:xfrm>
            <a:off x="3780303" y="1427848"/>
            <a:ext cx="3272084" cy="3042551"/>
          </a:xfrm>
          <a:prstGeom prst="rect">
            <a:avLst/>
          </a:prstGeom>
          <a:solidFill>
            <a:srgbClr val="DDD9C5"/>
          </a:solidFill>
          <a:ln>
            <a:noFill/>
          </a:ln>
          <a:effectLst>
            <a:outerShdw blurRad="85725" dist="635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rot="0" vert="horz" wrap="square" lIns="101870" tIns="81496" rIns="101870" bIns="152806" anchor="t" anchorCtr="0" upright="1">
            <a:noAutofit/>
          </a:bodyPr>
          <a:lstStyle/>
          <a:p>
            <a:pPr marL="152806" indent="-152806">
              <a:lnSpc>
                <a:spcPct val="115000"/>
              </a:lnSpc>
              <a:spcAft>
                <a:spcPts val="669"/>
              </a:spcAft>
            </a:pPr>
            <a:r>
              <a:rPr lang="en-US" sz="1200" b="1" dirty="0">
                <a:latin typeface="Georgia" pitchFamily="18" charset="0"/>
                <a:ea typeface="Cambria"/>
                <a:cs typeface="TimesNewRomanPS-BoldMT"/>
              </a:rPr>
              <a:t> </a:t>
            </a:r>
            <a:r>
              <a:rPr lang="en-US" sz="1300" dirty="0">
                <a:latin typeface="Georgia" pitchFamily="18" charset="0"/>
                <a:ea typeface="Cambria"/>
                <a:cs typeface="Times New Roman"/>
              </a:rPr>
              <a:t>  </a:t>
            </a:r>
            <a:r>
              <a:rPr lang="en-US" sz="1300" b="1" i="1" dirty="0" err="1">
                <a:latin typeface="Georgia" pitchFamily="18" charset="0"/>
                <a:ea typeface="Cambria"/>
                <a:cs typeface="Times New Roman"/>
              </a:rPr>
              <a:t>Hechos</a:t>
            </a:r>
            <a:r>
              <a:rPr lang="en-US" sz="1300" b="1" i="1" dirty="0">
                <a:latin typeface="Georgia" pitchFamily="18" charset="0"/>
                <a:ea typeface="Cambria"/>
                <a:cs typeface="Times New Roman"/>
              </a:rPr>
              <a:t> </a:t>
            </a:r>
            <a:r>
              <a:rPr lang="en-US" sz="1300" b="1" i="1" dirty="0" err="1">
                <a:latin typeface="Georgia" pitchFamily="18" charset="0"/>
                <a:ea typeface="Cambria"/>
                <a:cs typeface="Times New Roman"/>
              </a:rPr>
              <a:t>I</a:t>
            </a:r>
            <a:r>
              <a:rPr lang="en-US" sz="1300" b="1" i="1" dirty="0" err="1">
                <a:latin typeface="Georgia" pitchFamily="18" charset="0"/>
                <a:ea typeface="Cambria"/>
                <a:cs typeface="TimesNewRomanPS-BoldMT"/>
              </a:rPr>
              <a:t>mportantes</a:t>
            </a:r>
            <a:r>
              <a:rPr lang="en-US" sz="1300" b="1" i="1" dirty="0">
                <a:latin typeface="Georgia" pitchFamily="18" charset="0"/>
                <a:ea typeface="Cambria"/>
                <a:cs typeface="TimesNewRomanPS-BoldMT"/>
              </a:rPr>
              <a:t> </a:t>
            </a:r>
            <a:r>
              <a:rPr lang="en-US" sz="1300" b="1" i="1" dirty="0" err="1">
                <a:latin typeface="Georgia" pitchFamily="18" charset="0"/>
                <a:ea typeface="Cambria"/>
                <a:cs typeface="TimesNewRomanPS-BoldMT"/>
              </a:rPr>
              <a:t>Sobre</a:t>
            </a:r>
            <a:r>
              <a:rPr lang="en-US" sz="1300" b="1" i="1" dirty="0">
                <a:latin typeface="Georgia" pitchFamily="18" charset="0"/>
                <a:ea typeface="Cambria"/>
                <a:cs typeface="TimesNewRomanPS-BoldMT"/>
              </a:rPr>
              <a:t> </a:t>
            </a:r>
            <a:r>
              <a:rPr lang="en-US" sz="1300" b="1" i="1" dirty="0" err="1">
                <a:latin typeface="Georgia" pitchFamily="18" charset="0"/>
                <a:ea typeface="Cambria"/>
                <a:cs typeface="TimesNewRomanPS-BoldMT"/>
              </a:rPr>
              <a:t>MVA</a:t>
            </a:r>
            <a:endParaRPr lang="en-US" sz="1300" b="1" i="1" dirty="0">
              <a:latin typeface="Georgia" pitchFamily="18" charset="0"/>
              <a:ea typeface="Cambria"/>
              <a:cs typeface="TimesNewRomanPS-BoldMT"/>
            </a:endParaRPr>
          </a:p>
          <a:p>
            <a:pPr marL="256445" indent="-152098">
              <a:lnSpc>
                <a:spcPct val="115000"/>
              </a:lnSpc>
              <a:spcAft>
                <a:spcPts val="669"/>
              </a:spcAft>
              <a:buFont typeface="Arial" pitchFamily="34" charset="0"/>
              <a:buChar char="•"/>
            </a:pPr>
            <a:r>
              <a:rPr lang="en-US" sz="1200" dirty="0" err="1">
                <a:latin typeface="Georgia" pitchFamily="18" charset="0"/>
                <a:cs typeface="Constantia"/>
              </a:rPr>
              <a:t>Proporcionamos</a:t>
            </a:r>
            <a:r>
              <a:rPr lang="en-US" sz="1200" dirty="0">
                <a:latin typeface="Georgia" pitchFamily="18" charset="0"/>
                <a:cs typeface="Constantia"/>
              </a:rPr>
              <a:t> </a:t>
            </a:r>
            <a:r>
              <a:rPr lang="en-US" sz="1200" dirty="0" err="1">
                <a:latin typeface="Georgia" pitchFamily="18" charset="0"/>
                <a:cs typeface="Constantia"/>
              </a:rPr>
              <a:t>servicios</a:t>
            </a:r>
            <a:r>
              <a:rPr lang="en-US" sz="1200" dirty="0">
                <a:latin typeface="Georgia" pitchFamily="18" charset="0"/>
                <a:cs typeface="Constantia"/>
              </a:rPr>
              <a:t> de </a:t>
            </a:r>
            <a:r>
              <a:rPr lang="en-US" sz="1200" dirty="0" err="1">
                <a:latin typeface="Georgia" pitchFamily="18" charset="0"/>
                <a:cs typeface="Constantia"/>
              </a:rPr>
              <a:t>bienes</a:t>
            </a:r>
            <a:r>
              <a:rPr lang="en-US" sz="1200" dirty="0">
                <a:latin typeface="Georgia" pitchFamily="18" charset="0"/>
                <a:cs typeface="Constantia"/>
              </a:rPr>
              <a:t> </a:t>
            </a:r>
            <a:r>
              <a:rPr lang="en-US" sz="1200" dirty="0" err="1">
                <a:latin typeface="Georgia" pitchFamily="18" charset="0"/>
                <a:cs typeface="Constantia"/>
              </a:rPr>
              <a:t>raíces</a:t>
            </a:r>
            <a:r>
              <a:rPr lang="en-US" sz="1200" dirty="0">
                <a:latin typeface="Georgia" pitchFamily="18" charset="0"/>
                <a:cs typeface="Constantia"/>
              </a:rPr>
              <a:t> </a:t>
            </a:r>
            <a:r>
              <a:rPr lang="en-US" sz="1200" dirty="0" err="1">
                <a:latin typeface="Georgia" pitchFamily="18" charset="0"/>
                <a:cs typeface="Constantia"/>
              </a:rPr>
              <a:t>en</a:t>
            </a:r>
            <a:r>
              <a:rPr lang="en-US" sz="1200" dirty="0">
                <a:latin typeface="Georgia" pitchFamily="18" charset="0"/>
                <a:cs typeface="Constantia"/>
              </a:rPr>
              <a:t> el </a:t>
            </a:r>
            <a:r>
              <a:rPr lang="en-US" sz="1200" dirty="0" err="1">
                <a:latin typeface="Georgia" pitchFamily="18" charset="0"/>
                <a:cs typeface="Constantia"/>
              </a:rPr>
              <a:t>norte</a:t>
            </a:r>
            <a:r>
              <a:rPr lang="en-US" sz="1200" dirty="0">
                <a:latin typeface="Georgia" pitchFamily="18" charset="0"/>
                <a:cs typeface="Constantia"/>
              </a:rPr>
              <a:t> de Delaware, y </a:t>
            </a:r>
            <a:r>
              <a:rPr lang="en-US" sz="1200" dirty="0" err="1">
                <a:latin typeface="Georgia" pitchFamily="18" charset="0"/>
                <a:cs typeface="Constantia"/>
              </a:rPr>
              <a:t>somos</a:t>
            </a:r>
            <a:r>
              <a:rPr lang="en-US" sz="1200" dirty="0">
                <a:latin typeface="Georgia" pitchFamily="18" charset="0"/>
                <a:cs typeface="Constantia"/>
              </a:rPr>
              <a:t> </a:t>
            </a:r>
            <a:r>
              <a:rPr lang="en-US" sz="1200" dirty="0" err="1">
                <a:latin typeface="Georgia" pitchFamily="18" charset="0"/>
                <a:cs typeface="Constantia"/>
              </a:rPr>
              <a:t>especialistas</a:t>
            </a:r>
            <a:r>
              <a:rPr lang="en-US" sz="1200" dirty="0">
                <a:latin typeface="Georgia" pitchFamily="18" charset="0"/>
                <a:cs typeface="Constantia"/>
              </a:rPr>
              <a:t> </a:t>
            </a:r>
            <a:r>
              <a:rPr lang="en-US" sz="1200" dirty="0" err="1">
                <a:latin typeface="Georgia" pitchFamily="18" charset="0"/>
                <a:cs typeface="Constantia"/>
              </a:rPr>
              <a:t>en</a:t>
            </a:r>
            <a:r>
              <a:rPr lang="en-US" sz="1200" dirty="0">
                <a:latin typeface="Georgia" pitchFamily="18" charset="0"/>
                <a:cs typeface="Constantia"/>
              </a:rPr>
              <a:t> </a:t>
            </a:r>
            <a:r>
              <a:rPr lang="en-US" sz="1200" dirty="0" err="1">
                <a:latin typeface="Georgia" pitchFamily="18" charset="0"/>
                <a:cs typeface="Constantia"/>
              </a:rPr>
              <a:t>comprar</a:t>
            </a:r>
            <a:r>
              <a:rPr lang="en-US" sz="1200" dirty="0">
                <a:latin typeface="Georgia" pitchFamily="18" charset="0"/>
                <a:cs typeface="Constantia"/>
              </a:rPr>
              <a:t>, </a:t>
            </a:r>
            <a:r>
              <a:rPr lang="en-US" sz="1200" dirty="0" err="1">
                <a:latin typeface="Georgia" pitchFamily="18" charset="0"/>
                <a:cs typeface="Constantia"/>
              </a:rPr>
              <a:t>restructurar</a:t>
            </a:r>
            <a:r>
              <a:rPr lang="en-US" sz="1200" dirty="0">
                <a:latin typeface="Georgia" pitchFamily="18" charset="0"/>
                <a:cs typeface="Constantia"/>
              </a:rPr>
              <a:t> y vender </a:t>
            </a:r>
            <a:r>
              <a:rPr lang="en-US" sz="1200" dirty="0" err="1">
                <a:latin typeface="Georgia" pitchFamily="18" charset="0"/>
                <a:cs typeface="Constantia"/>
              </a:rPr>
              <a:t>propiedades</a:t>
            </a:r>
            <a:r>
              <a:rPr lang="en-US" sz="1200" dirty="0">
                <a:latin typeface="Georgia" pitchFamily="18" charset="0"/>
                <a:cs typeface="Constantia"/>
              </a:rPr>
              <a:t>.</a:t>
            </a:r>
          </a:p>
          <a:p>
            <a:pPr marL="256445" indent="-152098">
              <a:lnSpc>
                <a:spcPct val="115000"/>
              </a:lnSpc>
              <a:spcAft>
                <a:spcPts val="669"/>
              </a:spcAft>
              <a:buFont typeface="Arial" pitchFamily="34" charset="0"/>
              <a:buChar char="•"/>
            </a:pPr>
            <a:r>
              <a:rPr lang="en-US" sz="1200" dirty="0">
                <a:latin typeface="Georgia" pitchFamily="18" charset="0"/>
                <a:cs typeface="Constantia"/>
              </a:rPr>
              <a:t>Nos </a:t>
            </a:r>
            <a:r>
              <a:rPr lang="en-US" sz="1200" dirty="0" err="1">
                <a:latin typeface="Georgia" pitchFamily="18" charset="0"/>
                <a:cs typeface="Constantia"/>
              </a:rPr>
              <a:t>concentramos</a:t>
            </a:r>
            <a:r>
              <a:rPr lang="en-US" sz="1200" dirty="0">
                <a:latin typeface="Georgia" pitchFamily="18" charset="0"/>
                <a:cs typeface="Constantia"/>
              </a:rPr>
              <a:t> </a:t>
            </a:r>
            <a:r>
              <a:rPr lang="en-US" sz="1200" dirty="0" err="1">
                <a:latin typeface="Georgia" pitchFamily="18" charset="0"/>
                <a:cs typeface="Constantia"/>
              </a:rPr>
              <a:t>en</a:t>
            </a:r>
            <a:r>
              <a:rPr lang="en-US" sz="1200" dirty="0">
                <a:latin typeface="Georgia" pitchFamily="18" charset="0"/>
                <a:cs typeface="Constantia"/>
              </a:rPr>
              <a:t> </a:t>
            </a:r>
            <a:r>
              <a:rPr lang="en-US" sz="1200" dirty="0" err="1">
                <a:latin typeface="Georgia" pitchFamily="18" charset="0"/>
                <a:cs typeface="Constantia"/>
              </a:rPr>
              <a:t>proporcionar</a:t>
            </a:r>
            <a:r>
              <a:rPr lang="en-US" sz="1200" dirty="0">
                <a:latin typeface="Georgia" pitchFamily="18" charset="0"/>
                <a:cs typeface="Constantia"/>
              </a:rPr>
              <a:t> </a:t>
            </a:r>
            <a:r>
              <a:rPr lang="en-US" sz="1200" dirty="0" err="1">
                <a:latin typeface="Georgia" pitchFamily="18" charset="0"/>
                <a:cs typeface="Constantia"/>
              </a:rPr>
              <a:t>soluciones</a:t>
            </a:r>
            <a:r>
              <a:rPr lang="en-US" sz="1200" dirty="0">
                <a:latin typeface="Georgia" pitchFamily="18" charset="0"/>
                <a:cs typeface="Constantia"/>
              </a:rPr>
              <a:t> a </a:t>
            </a:r>
            <a:r>
              <a:rPr lang="en-US" sz="1200" dirty="0" err="1">
                <a:latin typeface="Georgia" pitchFamily="18" charset="0"/>
                <a:cs typeface="Constantia"/>
              </a:rPr>
              <a:t>los</a:t>
            </a:r>
            <a:r>
              <a:rPr lang="en-US" sz="1200" dirty="0">
                <a:latin typeface="Georgia" pitchFamily="18" charset="0"/>
                <a:cs typeface="Constantia"/>
              </a:rPr>
              <a:t> </a:t>
            </a:r>
            <a:r>
              <a:rPr lang="en-US" sz="1200" dirty="0" err="1">
                <a:latin typeface="Georgia" pitchFamily="18" charset="0"/>
                <a:cs typeface="Constantia"/>
              </a:rPr>
              <a:t>clientes</a:t>
            </a:r>
            <a:r>
              <a:rPr lang="en-US" sz="1200" dirty="0">
                <a:latin typeface="Georgia" pitchFamily="18" charset="0"/>
                <a:cs typeface="Constantia"/>
              </a:rPr>
              <a:t> y valor a </a:t>
            </a:r>
            <a:r>
              <a:rPr lang="en-US" sz="1200" dirty="0" err="1">
                <a:latin typeface="Georgia" pitchFamily="18" charset="0"/>
                <a:cs typeface="Constantia"/>
              </a:rPr>
              <a:t>los</a:t>
            </a:r>
            <a:r>
              <a:rPr lang="en-US" sz="1200" dirty="0">
                <a:latin typeface="Georgia" pitchFamily="18" charset="0"/>
                <a:cs typeface="Constantia"/>
              </a:rPr>
              <a:t> </a:t>
            </a:r>
            <a:r>
              <a:rPr lang="en-US" sz="1200" dirty="0" err="1">
                <a:latin typeface="Georgia" pitchFamily="18" charset="0"/>
                <a:cs typeface="Constantia"/>
              </a:rPr>
              <a:t>inversionistas</a:t>
            </a:r>
            <a:r>
              <a:rPr lang="en-US" sz="1200" dirty="0">
                <a:latin typeface="Georgia" pitchFamily="18" charset="0"/>
                <a:cs typeface="Constantia"/>
              </a:rPr>
              <a:t> </a:t>
            </a:r>
            <a:r>
              <a:rPr lang="en-US" sz="1200" dirty="0" err="1">
                <a:latin typeface="Georgia" pitchFamily="18" charset="0"/>
                <a:cs typeface="Constantia"/>
              </a:rPr>
              <a:t>ubicando</a:t>
            </a:r>
            <a:r>
              <a:rPr lang="en-US" sz="1200" dirty="0">
                <a:latin typeface="Georgia" pitchFamily="18" charset="0"/>
                <a:cs typeface="Constantia"/>
              </a:rPr>
              <a:t> y </a:t>
            </a:r>
            <a:r>
              <a:rPr lang="en-US" sz="1200" dirty="0" err="1">
                <a:latin typeface="Georgia" pitchFamily="18" charset="0"/>
                <a:cs typeface="Constantia"/>
              </a:rPr>
              <a:t>renovando</a:t>
            </a:r>
            <a:r>
              <a:rPr lang="en-US" sz="1200" dirty="0">
                <a:latin typeface="Georgia" pitchFamily="18" charset="0"/>
                <a:cs typeface="Constantia"/>
              </a:rPr>
              <a:t> casas </a:t>
            </a:r>
            <a:r>
              <a:rPr lang="en-US" sz="1200" dirty="0" err="1">
                <a:latin typeface="Georgia" pitchFamily="18" charset="0"/>
                <a:cs typeface="Constantia"/>
              </a:rPr>
              <a:t>en</a:t>
            </a:r>
            <a:r>
              <a:rPr lang="en-US" sz="1200" dirty="0">
                <a:latin typeface="Georgia" pitchFamily="18" charset="0"/>
                <a:cs typeface="Constantia"/>
              </a:rPr>
              <a:t> </a:t>
            </a:r>
            <a:r>
              <a:rPr lang="en-US" sz="1200" dirty="0" err="1">
                <a:latin typeface="Georgia" pitchFamily="18" charset="0"/>
                <a:cs typeface="Constantia"/>
              </a:rPr>
              <a:t>dificultad</a:t>
            </a:r>
            <a:r>
              <a:rPr lang="en-US" sz="1200" dirty="0">
                <a:latin typeface="Georgia" pitchFamily="18" charset="0"/>
                <a:cs typeface="Constantia"/>
              </a:rPr>
              <a:t>.</a:t>
            </a:r>
          </a:p>
          <a:p>
            <a:pPr marL="254676" indent="-152806">
              <a:lnSpc>
                <a:spcPct val="110000"/>
              </a:lnSpc>
              <a:spcAft>
                <a:spcPts val="557"/>
              </a:spcAft>
              <a:buFont typeface="Arial"/>
              <a:buChar char="•"/>
            </a:pPr>
            <a:r>
              <a:rPr lang="en-US" sz="1200" dirty="0" err="1">
                <a:latin typeface="Georgia" pitchFamily="18" charset="0"/>
                <a:cs typeface="Constantia"/>
              </a:rPr>
              <a:t>Nuestro</a:t>
            </a:r>
            <a:r>
              <a:rPr lang="en-US" sz="1200" dirty="0">
                <a:latin typeface="Georgia" pitchFamily="18" charset="0"/>
                <a:cs typeface="Constantia"/>
              </a:rPr>
              <a:t> </a:t>
            </a:r>
            <a:r>
              <a:rPr lang="en-US" sz="1200" dirty="0" err="1">
                <a:latin typeface="Georgia" pitchFamily="18" charset="0"/>
                <a:cs typeface="Constantia"/>
              </a:rPr>
              <a:t>objetivo</a:t>
            </a:r>
            <a:r>
              <a:rPr lang="en-US" sz="1200" dirty="0">
                <a:latin typeface="Georgia" pitchFamily="18" charset="0"/>
                <a:cs typeface="Constantia"/>
              </a:rPr>
              <a:t> </a:t>
            </a:r>
            <a:r>
              <a:rPr lang="en-US" sz="1200" dirty="0" err="1">
                <a:latin typeface="Georgia" pitchFamily="18" charset="0"/>
                <a:cs typeface="Constantia"/>
              </a:rPr>
              <a:t>es</a:t>
            </a:r>
            <a:r>
              <a:rPr lang="en-US" sz="1200" dirty="0">
                <a:latin typeface="Georgia" pitchFamily="18" charset="0"/>
                <a:cs typeface="Constantia"/>
              </a:rPr>
              <a:t> </a:t>
            </a:r>
            <a:r>
              <a:rPr lang="en-US" sz="1200" dirty="0" err="1">
                <a:latin typeface="Georgia" pitchFamily="18" charset="0"/>
                <a:cs typeface="Constantia"/>
              </a:rPr>
              <a:t>proporcionar</a:t>
            </a:r>
            <a:r>
              <a:rPr lang="en-US" sz="1200" dirty="0">
                <a:latin typeface="Georgia" pitchFamily="18" charset="0"/>
                <a:cs typeface="Constantia"/>
              </a:rPr>
              <a:t> el </a:t>
            </a:r>
            <a:r>
              <a:rPr lang="en-US" sz="1200" dirty="0" err="1">
                <a:latin typeface="Georgia" pitchFamily="18" charset="0"/>
                <a:cs typeface="Constantia"/>
              </a:rPr>
              <a:t>nivel</a:t>
            </a:r>
            <a:r>
              <a:rPr lang="en-US" sz="1200" dirty="0">
                <a:latin typeface="Georgia" pitchFamily="18" charset="0"/>
                <a:cs typeface="Constantia"/>
              </a:rPr>
              <a:t> </a:t>
            </a:r>
            <a:r>
              <a:rPr lang="en-US" sz="1200" dirty="0" err="1">
                <a:latin typeface="Georgia" pitchFamily="18" charset="0"/>
                <a:cs typeface="Constantia"/>
              </a:rPr>
              <a:t>más</a:t>
            </a:r>
            <a:r>
              <a:rPr lang="en-US" sz="1200" dirty="0">
                <a:latin typeface="Georgia" pitchFamily="18" charset="0"/>
                <a:cs typeface="Constantia"/>
              </a:rPr>
              <a:t> alto </a:t>
            </a:r>
            <a:r>
              <a:rPr lang="en-US" sz="1200" dirty="0" err="1">
                <a:latin typeface="Georgia" pitchFamily="18" charset="0"/>
                <a:cs typeface="Constantia"/>
              </a:rPr>
              <a:t>en</a:t>
            </a:r>
            <a:r>
              <a:rPr lang="en-US" sz="1200" dirty="0">
                <a:latin typeface="Georgia" pitchFamily="18" charset="0"/>
                <a:cs typeface="Constantia"/>
              </a:rPr>
              <a:t> </a:t>
            </a:r>
            <a:r>
              <a:rPr lang="en-US" sz="1200" dirty="0" err="1">
                <a:latin typeface="Georgia" pitchFamily="18" charset="0"/>
                <a:cs typeface="Constantia"/>
              </a:rPr>
              <a:t>absoluto</a:t>
            </a:r>
            <a:r>
              <a:rPr lang="en-US" sz="1200" dirty="0">
                <a:latin typeface="Georgia" pitchFamily="18" charset="0"/>
                <a:cs typeface="Constantia"/>
              </a:rPr>
              <a:t> de </a:t>
            </a:r>
            <a:r>
              <a:rPr lang="en-US" sz="1200" dirty="0" err="1">
                <a:latin typeface="Georgia" pitchFamily="18" charset="0"/>
                <a:cs typeface="Constantia"/>
              </a:rPr>
              <a:t>servicio</a:t>
            </a:r>
            <a:r>
              <a:rPr lang="en-US" sz="1200" dirty="0">
                <a:latin typeface="Georgia" pitchFamily="18" charset="0"/>
                <a:cs typeface="Constantia"/>
              </a:rPr>
              <a:t> a </a:t>
            </a:r>
            <a:r>
              <a:rPr lang="en-US" sz="1200" dirty="0" err="1">
                <a:latin typeface="Georgia" pitchFamily="18" charset="0"/>
                <a:cs typeface="Constantia"/>
              </a:rPr>
              <a:t>nuestros</a:t>
            </a:r>
            <a:r>
              <a:rPr lang="en-US" sz="1200" dirty="0">
                <a:latin typeface="Georgia" pitchFamily="18" charset="0"/>
                <a:cs typeface="Constantia"/>
              </a:rPr>
              <a:t> </a:t>
            </a:r>
            <a:r>
              <a:rPr lang="en-US" sz="1200" dirty="0" err="1">
                <a:latin typeface="Georgia" pitchFamily="18" charset="0"/>
                <a:cs typeface="Constantia"/>
              </a:rPr>
              <a:t>clientes</a:t>
            </a:r>
            <a:r>
              <a:rPr lang="en-US" sz="1200" dirty="0">
                <a:latin typeface="Georgia" pitchFamily="18" charset="0"/>
                <a:cs typeface="Constantia"/>
              </a:rPr>
              <a:t>.</a:t>
            </a:r>
          </a:p>
          <a:p>
            <a:pPr marL="152806" indent="-152806"/>
            <a:r>
              <a:rPr lang="en-US" sz="1200" dirty="0">
                <a:latin typeface="Georgia" pitchFamily="18" charset="0"/>
                <a:ea typeface="Cambria"/>
                <a:cs typeface="Times New Roman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499100" y="1243063"/>
            <a:ext cx="3226374" cy="3443523"/>
          </a:xfrm>
          <a:prstGeom prst="rect">
            <a:avLst/>
          </a:prstGeom>
        </p:spPr>
        <p:txBody>
          <a:bodyPr wrap="square" lIns="101870" tIns="50935" rIns="101870" bIns="50935">
            <a:spAutoFit/>
          </a:bodyPr>
          <a:lstStyle/>
          <a:p>
            <a:pPr>
              <a:lnSpc>
                <a:spcPct val="110000"/>
              </a:lnSpc>
              <a:spcAft>
                <a:spcPts val="1560"/>
              </a:spcAft>
            </a:pPr>
            <a:r>
              <a:rPr lang="en-US" sz="1600" b="1" i="1" dirty="0">
                <a:solidFill>
                  <a:srgbClr val="C00000"/>
                </a:solidFill>
              </a:rPr>
              <a:t>M Vincent Assets (MVA) LLC</a:t>
            </a:r>
            <a:r>
              <a:rPr lang="en-US" sz="1300" dirty="0"/>
              <a:t> </a:t>
            </a:r>
            <a:r>
              <a:rPr lang="en-US" sz="1300" dirty="0" err="1"/>
              <a:t>es</a:t>
            </a:r>
            <a:r>
              <a:rPr lang="en-US" sz="1300" dirty="0"/>
              <a:t> </a:t>
            </a:r>
            <a:r>
              <a:rPr lang="en-US" sz="1300" dirty="0" err="1"/>
              <a:t>una</a:t>
            </a:r>
            <a:r>
              <a:rPr lang="en-US" sz="1300" dirty="0"/>
              <a:t> </a:t>
            </a:r>
            <a:r>
              <a:rPr lang="en-US" sz="1300" dirty="0" err="1"/>
              <a:t>compañía</a:t>
            </a:r>
            <a:r>
              <a:rPr lang="en-US" sz="1300" dirty="0"/>
              <a:t> de </a:t>
            </a:r>
            <a:r>
              <a:rPr lang="en-US" sz="1300" dirty="0" err="1"/>
              <a:t>inversiones</a:t>
            </a:r>
            <a:r>
              <a:rPr lang="en-US" sz="1300" dirty="0"/>
              <a:t> de </a:t>
            </a:r>
            <a:r>
              <a:rPr lang="en-US" sz="1300" dirty="0" err="1"/>
              <a:t>bienes</a:t>
            </a:r>
            <a:r>
              <a:rPr lang="en-US" sz="1300" dirty="0"/>
              <a:t> </a:t>
            </a:r>
            <a:r>
              <a:rPr lang="en-US" sz="1300" dirty="0" err="1"/>
              <a:t>raíces</a:t>
            </a:r>
            <a:r>
              <a:rPr lang="en-US" sz="1300" dirty="0"/>
              <a:t> que </a:t>
            </a:r>
            <a:r>
              <a:rPr lang="en-US" sz="1300" dirty="0" err="1"/>
              <a:t>compra</a:t>
            </a:r>
            <a:r>
              <a:rPr lang="en-US" sz="1300" dirty="0"/>
              <a:t>, </a:t>
            </a:r>
            <a:r>
              <a:rPr lang="en-US" sz="1300" dirty="0" err="1"/>
              <a:t>vende</a:t>
            </a:r>
            <a:r>
              <a:rPr lang="en-US" sz="1300" dirty="0"/>
              <a:t> y </a:t>
            </a:r>
            <a:r>
              <a:rPr lang="en-US" sz="1300" dirty="0" err="1"/>
              <a:t>renta</a:t>
            </a:r>
            <a:r>
              <a:rPr lang="en-US" sz="1300" dirty="0"/>
              <a:t> </a:t>
            </a:r>
            <a:r>
              <a:rPr lang="en-US" sz="1300" dirty="0" err="1"/>
              <a:t>propiedades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el </a:t>
            </a:r>
            <a:r>
              <a:rPr lang="en-US" sz="1300" dirty="0" err="1"/>
              <a:t>norte</a:t>
            </a:r>
            <a:r>
              <a:rPr lang="en-US" sz="1300" dirty="0"/>
              <a:t> de Delaware y </a:t>
            </a:r>
            <a:r>
              <a:rPr lang="en-US" sz="1300" dirty="0" err="1"/>
              <a:t>en</a:t>
            </a:r>
            <a:r>
              <a:rPr lang="en-US" sz="1300" dirty="0"/>
              <a:t> el </a:t>
            </a:r>
            <a:r>
              <a:rPr lang="en-US" sz="1300" dirty="0" err="1"/>
              <a:t>sureste</a:t>
            </a:r>
            <a:r>
              <a:rPr lang="en-US" sz="1300" dirty="0"/>
              <a:t> de Pennsylvania. </a:t>
            </a:r>
            <a:r>
              <a:rPr lang="en-US" sz="1300" dirty="0" err="1"/>
              <a:t>Somos</a:t>
            </a:r>
            <a:r>
              <a:rPr lang="en-US" sz="1300" dirty="0"/>
              <a:t> </a:t>
            </a:r>
            <a:r>
              <a:rPr lang="en-US" sz="1300" dirty="0" err="1"/>
              <a:t>especialistas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comprar</a:t>
            </a:r>
            <a:r>
              <a:rPr lang="en-US" sz="1300" dirty="0"/>
              <a:t> casas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dificultad</a:t>
            </a:r>
            <a:r>
              <a:rPr lang="en-US" sz="1300" dirty="0"/>
              <a:t> con un </a:t>
            </a:r>
            <a:r>
              <a:rPr lang="en-US" sz="1300" dirty="0" err="1"/>
              <a:t>descuento</a:t>
            </a:r>
            <a:r>
              <a:rPr lang="en-US" sz="1300" dirty="0"/>
              <a:t> </a:t>
            </a:r>
            <a:r>
              <a:rPr lang="en-US" sz="1300" dirty="0" err="1"/>
              <a:t>significativo</a:t>
            </a:r>
            <a:r>
              <a:rPr lang="en-US" sz="1300" dirty="0"/>
              <a:t>, las </a:t>
            </a:r>
            <a:r>
              <a:rPr lang="en-US" sz="1300" dirty="0" err="1"/>
              <a:t>renovamos</a:t>
            </a:r>
            <a:r>
              <a:rPr lang="en-US" sz="1300" dirty="0"/>
              <a:t> y las </a:t>
            </a:r>
            <a:r>
              <a:rPr lang="en-US" sz="1300" dirty="0" err="1"/>
              <a:t>revendemos</a:t>
            </a:r>
            <a:r>
              <a:rPr lang="en-US" sz="1300" dirty="0"/>
              <a:t> a </a:t>
            </a:r>
            <a:r>
              <a:rPr lang="en-US" sz="1300" dirty="0" err="1"/>
              <a:t>compradores</a:t>
            </a:r>
            <a:r>
              <a:rPr lang="en-US" sz="1300" dirty="0"/>
              <a:t> al </a:t>
            </a:r>
            <a:r>
              <a:rPr lang="en-US" sz="1300" dirty="0" err="1"/>
              <a:t>por</a:t>
            </a:r>
            <a:r>
              <a:rPr lang="en-US" sz="1300" dirty="0"/>
              <a:t> </a:t>
            </a:r>
            <a:r>
              <a:rPr lang="en-US" sz="1300" dirty="0" err="1"/>
              <a:t>menor</a:t>
            </a:r>
            <a:r>
              <a:rPr lang="en-US" sz="1300" dirty="0"/>
              <a:t> y a </a:t>
            </a:r>
            <a:r>
              <a:rPr lang="en-US" sz="1300" dirty="0" err="1"/>
              <a:t>terratenientes</a:t>
            </a:r>
            <a:r>
              <a:rPr lang="en-US" sz="1300" dirty="0"/>
              <a:t>. </a:t>
            </a:r>
            <a:r>
              <a:rPr lang="en-US" sz="1300" dirty="0" err="1"/>
              <a:t>Fundada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el 2014 </a:t>
            </a:r>
            <a:r>
              <a:rPr lang="en-US" sz="1300" dirty="0" err="1"/>
              <a:t>por</a:t>
            </a:r>
            <a:r>
              <a:rPr lang="en-US" sz="1300" dirty="0"/>
              <a:t> </a:t>
            </a:r>
            <a:r>
              <a:rPr lang="en-US" sz="1300" b="1" dirty="0">
                <a:solidFill>
                  <a:srgbClr val="C00000"/>
                </a:solidFill>
              </a:rPr>
              <a:t>Mark </a:t>
            </a:r>
            <a:r>
              <a:rPr lang="en-US" sz="1300" b="1" dirty="0" err="1">
                <a:solidFill>
                  <a:srgbClr val="C00000"/>
                </a:solidFill>
              </a:rPr>
              <a:t>Fansler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dirty="0"/>
              <a:t>y </a:t>
            </a:r>
            <a:r>
              <a:rPr lang="en-US" sz="1300" b="1" dirty="0">
                <a:solidFill>
                  <a:srgbClr val="C00000"/>
                </a:solidFill>
              </a:rPr>
              <a:t>Linda Goldstein</a:t>
            </a:r>
            <a:r>
              <a:rPr lang="en-US" sz="1300" dirty="0"/>
              <a:t>, </a:t>
            </a:r>
            <a:r>
              <a:rPr lang="en-US" sz="1300" b="1" dirty="0" err="1">
                <a:solidFill>
                  <a:srgbClr val="C00000"/>
                </a:solidFill>
              </a:rPr>
              <a:t>MVA</a:t>
            </a:r>
            <a:r>
              <a:rPr lang="en-US" sz="1300" dirty="0"/>
              <a:t> se </a:t>
            </a:r>
            <a:r>
              <a:rPr lang="en-US" sz="1300" dirty="0" err="1"/>
              <a:t>siente</a:t>
            </a:r>
            <a:r>
              <a:rPr lang="en-US" sz="1300" dirty="0"/>
              <a:t> </a:t>
            </a:r>
            <a:r>
              <a:rPr lang="en-US" sz="1300" dirty="0" err="1"/>
              <a:t>orgullosa</a:t>
            </a:r>
            <a:r>
              <a:rPr lang="en-US" sz="1300" dirty="0"/>
              <a:t> de </a:t>
            </a:r>
            <a:r>
              <a:rPr lang="en-US" sz="1300" dirty="0" err="1"/>
              <a:t>ser</a:t>
            </a:r>
            <a:r>
              <a:rPr lang="en-US" sz="1300" dirty="0"/>
              <a:t> </a:t>
            </a:r>
            <a:r>
              <a:rPr lang="en-US" sz="1300" dirty="0" err="1"/>
              <a:t>parte</a:t>
            </a:r>
            <a:r>
              <a:rPr lang="en-US" sz="1300" dirty="0"/>
              <a:t> del </a:t>
            </a:r>
            <a:r>
              <a:rPr lang="en-US" sz="1300" dirty="0" err="1"/>
              <a:t>floreciente</a:t>
            </a:r>
            <a:r>
              <a:rPr lang="en-US" sz="1300" dirty="0"/>
              <a:t> </a:t>
            </a:r>
            <a:r>
              <a:rPr lang="en-US" sz="1300" dirty="0" err="1"/>
              <a:t>grupo</a:t>
            </a:r>
            <a:r>
              <a:rPr lang="en-US" sz="1300" dirty="0"/>
              <a:t> de </a:t>
            </a:r>
            <a:r>
              <a:rPr lang="en-US" sz="1300" dirty="0" err="1"/>
              <a:t>restructuradores</a:t>
            </a:r>
            <a:r>
              <a:rPr lang="en-US" sz="1300" dirty="0"/>
              <a:t> de la </a:t>
            </a:r>
            <a:r>
              <a:rPr lang="en-US" sz="1300" dirty="0" err="1"/>
              <a:t>región</a:t>
            </a:r>
            <a:r>
              <a:rPr lang="en-US" sz="1300" dirty="0"/>
              <a:t>, y </a:t>
            </a:r>
            <a:r>
              <a:rPr lang="en-US" sz="1300" dirty="0" err="1"/>
              <a:t>nuestra</a:t>
            </a:r>
            <a:r>
              <a:rPr lang="en-US" sz="1300" dirty="0"/>
              <a:t> </a:t>
            </a:r>
            <a:r>
              <a:rPr lang="en-US" sz="1300" dirty="0" err="1"/>
              <a:t>aspiración</a:t>
            </a:r>
            <a:r>
              <a:rPr lang="en-US" sz="1300" dirty="0"/>
              <a:t> </a:t>
            </a:r>
            <a:r>
              <a:rPr lang="en-US" sz="1300" dirty="0" err="1"/>
              <a:t>es</a:t>
            </a:r>
            <a:r>
              <a:rPr lang="en-US" sz="1300" dirty="0"/>
              <a:t> </a:t>
            </a:r>
            <a:r>
              <a:rPr lang="en-US" sz="1300" dirty="0" err="1"/>
              <a:t>seguir</a:t>
            </a:r>
            <a:r>
              <a:rPr lang="en-US" sz="1300" dirty="0"/>
              <a:t> </a:t>
            </a:r>
            <a:r>
              <a:rPr lang="en-US" sz="1300" dirty="0" err="1"/>
              <a:t>contribuyendo</a:t>
            </a:r>
            <a:r>
              <a:rPr lang="en-US" sz="1300" dirty="0"/>
              <a:t> al </a:t>
            </a:r>
            <a:r>
              <a:rPr lang="en-US" sz="1300" dirty="0" err="1"/>
              <a:t>rejuvenecimiento</a:t>
            </a:r>
            <a:r>
              <a:rPr lang="en-US" sz="1300" dirty="0"/>
              <a:t> </a:t>
            </a:r>
            <a:r>
              <a:rPr lang="en-US" sz="1300" dirty="0" err="1"/>
              <a:t>económico</a:t>
            </a:r>
            <a:r>
              <a:rPr lang="en-US" sz="1300" dirty="0"/>
              <a:t> de Wilmington, DE y </a:t>
            </a:r>
            <a:r>
              <a:rPr lang="en-US" sz="1300" dirty="0" err="1"/>
              <a:t>sus</a:t>
            </a:r>
            <a:r>
              <a:rPr lang="en-US" sz="1300" dirty="0"/>
              <a:t> </a:t>
            </a:r>
            <a:r>
              <a:rPr lang="en-US" sz="1300" dirty="0" err="1"/>
              <a:t>vecindarios</a:t>
            </a:r>
            <a:r>
              <a:rPr lang="en-US" sz="1300" dirty="0"/>
              <a:t>. </a:t>
            </a:r>
            <a:endParaRPr lang="en-US" sz="13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805028" y="4806719"/>
            <a:ext cx="3444973" cy="333697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 indent="-254676" algn="ctr"/>
            <a:r>
              <a:rPr lang="en-US" sz="1500" b="1" i="1" dirty="0"/>
              <a:t>Mark V. Fansler, </a:t>
            </a:r>
            <a:r>
              <a:rPr lang="en-US" sz="1500" b="1" i="1" dirty="0" err="1"/>
              <a:t>Fundador</a:t>
            </a:r>
            <a:r>
              <a:rPr lang="en-US" sz="1500" b="1" i="1" dirty="0"/>
              <a:t> &amp; </a:t>
            </a:r>
            <a:r>
              <a:rPr lang="en-US" sz="1500" b="1" i="1" dirty="0" err="1"/>
              <a:t>Presidente</a:t>
            </a:r>
            <a:endParaRPr lang="en-US" sz="1500" dirty="0"/>
          </a:p>
        </p:txBody>
      </p:sp>
      <p:sp>
        <p:nvSpPr>
          <p:cNvPr id="10" name="TextBox 9"/>
          <p:cNvSpPr txBox="1"/>
          <p:nvPr/>
        </p:nvSpPr>
        <p:spPr>
          <a:xfrm>
            <a:off x="4313255" y="4806719"/>
            <a:ext cx="2654749" cy="333697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 indent="-254676" algn="ctr"/>
            <a:r>
              <a:rPr lang="en-US" sz="1500" b="1" i="1" dirty="0"/>
              <a:t>Linda A. Goldstein, </a:t>
            </a:r>
            <a:r>
              <a:rPr lang="en-US" sz="1500" b="1" i="1" dirty="0" err="1"/>
              <a:t>Asociada</a:t>
            </a:r>
            <a:endParaRPr lang="en-US" sz="1500" dirty="0"/>
          </a:p>
        </p:txBody>
      </p:sp>
      <p:pic>
        <p:nvPicPr>
          <p:cNvPr id="11" name="Picture 2" descr="\\LINDAGOLDSTEIN\Users\Public\Documents\FBMastery\Credibility Packet\m_fansler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1626" y="5212106"/>
            <a:ext cx="2671782" cy="23761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50445" y="9702166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1	CPCON v1 2May17</a:t>
            </a:r>
          </a:p>
        </p:txBody>
      </p:sp>
      <p:pic>
        <p:nvPicPr>
          <p:cNvPr id="16" name="Picture 15" descr="l_goldstein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3699" y="5217796"/>
            <a:ext cx="1853861" cy="23609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15" name="Straight Connector 14"/>
          <p:cNvCxnSpPr/>
          <p:nvPr/>
        </p:nvCxnSpPr>
        <p:spPr>
          <a:xfrm>
            <a:off x="604522" y="1129241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68077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020" y="373268"/>
            <a:ext cx="6873465" cy="974240"/>
          </a:xfrm>
        </p:spPr>
        <p:txBody>
          <a:bodyPr>
            <a:noAutofit/>
          </a:bodyPr>
          <a:lstStyle/>
          <a:p>
            <a:r>
              <a:rPr lang="en-US" sz="2600" dirty="0" err="1"/>
              <a:t>Contrato</a:t>
            </a:r>
            <a:r>
              <a:rPr lang="en-US" sz="2600" dirty="0"/>
              <a:t> de </a:t>
            </a:r>
            <a:r>
              <a:rPr lang="en-US" sz="2600" dirty="0" err="1"/>
              <a:t>Contratista</a:t>
            </a:r>
            <a:r>
              <a:rPr lang="en-US" sz="2600" dirty="0"/>
              <a:t> Independiente – </a:t>
            </a:r>
            <a:r>
              <a:rPr lang="en-US" sz="2600" dirty="0" err="1"/>
              <a:t>Parte</a:t>
            </a:r>
            <a:r>
              <a:rPr lang="en-US" sz="2600" dirty="0"/>
              <a:t>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7679" y="9730741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10	CPCON v1 2May17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4522" y="1129241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9100" y="1157185"/>
            <a:ext cx="6953249" cy="835420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/>
              <a:t>4. </a:t>
            </a:r>
            <a:r>
              <a:rPr lang="en-US" b="1" dirty="0" err="1"/>
              <a:t>Impuestos</a:t>
            </a:r>
            <a:r>
              <a:rPr lang="en-US" b="1" dirty="0"/>
              <a:t> y </a:t>
            </a:r>
            <a:r>
              <a:rPr lang="en-US" b="1" dirty="0" err="1"/>
              <a:t>Permisos</a:t>
            </a:r>
            <a:r>
              <a:rPr lang="en-US" b="1" dirty="0"/>
              <a:t> de </a:t>
            </a:r>
            <a:r>
              <a:rPr lang="en-US" b="1" dirty="0" err="1"/>
              <a:t>Construcción</a:t>
            </a:r>
            <a:r>
              <a:rPr lang="en-US" b="1" dirty="0"/>
              <a:t>:</a:t>
            </a:r>
            <a:r>
              <a:rPr lang="en-US" dirty="0"/>
              <a:t> El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entiende</a:t>
            </a:r>
            <a:r>
              <a:rPr lang="en-US" dirty="0"/>
              <a:t> y </a:t>
            </a:r>
            <a:r>
              <a:rPr lang="en-US" dirty="0" err="1"/>
              <a:t>está</a:t>
            </a:r>
            <a:r>
              <a:rPr lang="en-US" dirty="0"/>
              <a:t> de </a:t>
            </a:r>
            <a:r>
              <a:rPr lang="en-US" dirty="0" err="1"/>
              <a:t>acuerdo</a:t>
            </a:r>
            <a:r>
              <a:rPr lang="en-US" dirty="0"/>
              <a:t> con </a:t>
            </a:r>
            <a:r>
              <a:rPr lang="en-US" dirty="0" err="1"/>
              <a:t>hacerse</a:t>
            </a:r>
            <a:r>
              <a:rPr lang="en-US" dirty="0"/>
              <a:t> </a:t>
            </a:r>
            <a:r>
              <a:rPr lang="en-US" dirty="0" err="1"/>
              <a:t>responsable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impuestos</a:t>
            </a:r>
            <a:r>
              <a:rPr lang="en-US" dirty="0"/>
              <a:t>, </a:t>
            </a:r>
            <a:r>
              <a:rPr lang="en-US" dirty="0" err="1"/>
              <a:t>gravámenes</a:t>
            </a:r>
            <a:r>
              <a:rPr lang="en-US" dirty="0"/>
              <a:t> y </a:t>
            </a:r>
            <a:r>
              <a:rPr lang="en-US" dirty="0" err="1"/>
              <a:t>gastos</a:t>
            </a:r>
            <a:r>
              <a:rPr lang="en-US" dirty="0"/>
              <a:t> </a:t>
            </a:r>
            <a:r>
              <a:rPr lang="en-US" dirty="0" err="1"/>
              <a:t>derivados</a:t>
            </a:r>
            <a:r>
              <a:rPr lang="en-US" dirty="0"/>
              <a:t> </a:t>
            </a:r>
            <a:r>
              <a:rPr lang="en-US" dirty="0" err="1"/>
              <a:t>directa</a:t>
            </a:r>
            <a:r>
              <a:rPr lang="en-US" dirty="0"/>
              <a:t> o </a:t>
            </a:r>
            <a:r>
              <a:rPr lang="en-US" dirty="0" err="1"/>
              <a:t>indirectamente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trabajo</a:t>
            </a:r>
            <a:r>
              <a:rPr lang="en-US" dirty="0"/>
              <a:t>, </a:t>
            </a:r>
            <a:r>
              <a:rPr lang="en-US" dirty="0" err="1"/>
              <a:t>desempeño</a:t>
            </a:r>
            <a:r>
              <a:rPr lang="en-US" dirty="0"/>
              <a:t>, material y </a:t>
            </a:r>
            <a:r>
              <a:rPr lang="en-US" dirty="0" err="1"/>
              <a:t>servicios</a:t>
            </a:r>
            <a:r>
              <a:rPr lang="en-US" dirty="0"/>
              <a:t> </a:t>
            </a:r>
            <a:r>
              <a:rPr lang="en-US" dirty="0" err="1"/>
              <a:t>requeridos</a:t>
            </a:r>
            <a:r>
              <a:rPr lang="en-US" dirty="0"/>
              <a:t> para </a:t>
            </a:r>
            <a:r>
              <a:rPr lang="en-US" dirty="0" err="1"/>
              <a:t>cumplir</a:t>
            </a:r>
            <a:r>
              <a:rPr lang="en-US" dirty="0"/>
              <a:t> con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contrato</a:t>
            </a:r>
            <a:r>
              <a:rPr lang="en-US" dirty="0"/>
              <a:t>. El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responsable</a:t>
            </a:r>
            <a:r>
              <a:rPr lang="en-US" dirty="0"/>
              <a:t> de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permisos</a:t>
            </a:r>
            <a:r>
              <a:rPr lang="en-US" dirty="0"/>
              <a:t> de ley, </a:t>
            </a:r>
            <a:r>
              <a:rPr lang="en-US" dirty="0" err="1"/>
              <a:t>ordenanzas</a:t>
            </a:r>
            <a:r>
              <a:rPr lang="en-US" dirty="0"/>
              <a:t> y </a:t>
            </a:r>
            <a:r>
              <a:rPr lang="en-US" dirty="0" err="1"/>
              <a:t>reglamentos</a:t>
            </a:r>
            <a:r>
              <a:rPr lang="en-US" dirty="0"/>
              <a:t> del </a:t>
            </a:r>
            <a:r>
              <a:rPr lang="en-US" dirty="0" err="1"/>
              <a:t>lugar</a:t>
            </a:r>
            <a:r>
              <a:rPr lang="en-US" dirty="0"/>
              <a:t> </a:t>
            </a:r>
            <a:r>
              <a:rPr lang="en-US" dirty="0" err="1"/>
              <a:t>donde</a:t>
            </a:r>
            <a:r>
              <a:rPr lang="en-US" dirty="0"/>
              <a:t> se </a:t>
            </a:r>
            <a:r>
              <a:rPr lang="en-US" dirty="0" err="1"/>
              <a:t>ejecute</a:t>
            </a:r>
            <a:r>
              <a:rPr lang="en-US" dirty="0"/>
              <a:t> el </a:t>
            </a:r>
            <a:r>
              <a:rPr lang="en-US" dirty="0" err="1"/>
              <a:t>trabajo</a:t>
            </a:r>
            <a:r>
              <a:rPr lang="en-US" dirty="0"/>
              <a:t>. </a:t>
            </a:r>
          </a:p>
          <a:p>
            <a:pPr>
              <a:spcBef>
                <a:spcPts val="0"/>
              </a:spcBef>
            </a:pPr>
            <a:r>
              <a:rPr lang="en-US" dirty="0"/>
              <a:t> </a:t>
            </a:r>
          </a:p>
          <a:p>
            <a:pPr>
              <a:spcBef>
                <a:spcPts val="0"/>
              </a:spcBef>
            </a:pPr>
            <a:r>
              <a:rPr lang="en-US" b="1" dirty="0"/>
              <a:t>5. </a:t>
            </a:r>
            <a:r>
              <a:rPr lang="en-US" b="1" dirty="0" err="1"/>
              <a:t>Inspecciones</a:t>
            </a:r>
            <a:r>
              <a:rPr lang="en-US" b="1" dirty="0"/>
              <a:t>:</a:t>
            </a:r>
            <a:r>
              <a:rPr lang="en-US" dirty="0"/>
              <a:t> El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debe</a:t>
            </a:r>
            <a:r>
              <a:rPr lang="en-US" dirty="0"/>
              <a:t> de </a:t>
            </a:r>
            <a:r>
              <a:rPr lang="en-US" dirty="0" err="1"/>
              <a:t>llamar</a:t>
            </a:r>
            <a:r>
              <a:rPr lang="en-US" dirty="0"/>
              <a:t> para </a:t>
            </a:r>
            <a:r>
              <a:rPr lang="en-US" dirty="0" err="1"/>
              <a:t>toda</a:t>
            </a:r>
            <a:r>
              <a:rPr lang="en-US" dirty="0"/>
              <a:t> </a:t>
            </a:r>
            <a:r>
              <a:rPr lang="en-US" dirty="0" err="1"/>
              <a:t>inspección</a:t>
            </a:r>
            <a:r>
              <a:rPr lang="en-US" dirty="0"/>
              <a:t> de </a:t>
            </a:r>
            <a:r>
              <a:rPr lang="en-US" dirty="0" err="1"/>
              <a:t>edificios</a:t>
            </a:r>
            <a:r>
              <a:rPr lang="en-US" dirty="0"/>
              <a:t>, </a:t>
            </a:r>
            <a:r>
              <a:rPr lang="en-US" dirty="0" err="1"/>
              <a:t>encontrarse</a:t>
            </a:r>
            <a:r>
              <a:rPr lang="en-US" dirty="0"/>
              <a:t> con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inspectores</a:t>
            </a:r>
            <a:r>
              <a:rPr lang="en-US" dirty="0"/>
              <a:t>, y </a:t>
            </a:r>
            <a:r>
              <a:rPr lang="en-US" dirty="0" err="1"/>
              <a:t>asegurarse</a:t>
            </a:r>
            <a:r>
              <a:rPr lang="en-US" dirty="0"/>
              <a:t> de que </a:t>
            </a:r>
            <a:r>
              <a:rPr lang="en-US" dirty="0" err="1"/>
              <a:t>todo</a:t>
            </a:r>
            <a:r>
              <a:rPr lang="en-US" dirty="0"/>
              <a:t> el </a:t>
            </a:r>
            <a:r>
              <a:rPr lang="en-US" dirty="0" err="1"/>
              <a:t>trabajo</a:t>
            </a:r>
            <a:r>
              <a:rPr lang="en-US" dirty="0"/>
              <a:t> </a:t>
            </a:r>
            <a:r>
              <a:rPr lang="en-US" dirty="0" err="1"/>
              <a:t>contemplado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documento</a:t>
            </a:r>
            <a:r>
              <a:rPr lang="en-US" dirty="0"/>
              <a:t> </a:t>
            </a:r>
            <a:r>
              <a:rPr lang="en-US" dirty="0" err="1"/>
              <a:t>pase</a:t>
            </a:r>
            <a:r>
              <a:rPr lang="en-US" dirty="0"/>
              <a:t> </a:t>
            </a:r>
            <a:r>
              <a:rPr lang="en-US" dirty="0" err="1"/>
              <a:t>todas</a:t>
            </a:r>
            <a:r>
              <a:rPr lang="en-US" dirty="0"/>
              <a:t> las </a:t>
            </a:r>
            <a:r>
              <a:rPr lang="en-US" dirty="0" err="1"/>
              <a:t>inspecciones</a:t>
            </a:r>
            <a:r>
              <a:rPr lang="en-US" dirty="0"/>
              <a:t> </a:t>
            </a:r>
            <a:r>
              <a:rPr lang="en-US" dirty="0" err="1"/>
              <a:t>requeridas</a:t>
            </a:r>
            <a:r>
              <a:rPr lang="en-US" dirty="0"/>
              <a:t>. El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pagar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el </a:t>
            </a:r>
            <a:r>
              <a:rPr lang="en-US" dirty="0" err="1"/>
              <a:t>costo</a:t>
            </a:r>
            <a:r>
              <a:rPr lang="en-US" dirty="0"/>
              <a:t> </a:t>
            </a:r>
            <a:r>
              <a:rPr lang="en-US" dirty="0" err="1"/>
              <a:t>completo</a:t>
            </a:r>
            <a:r>
              <a:rPr lang="en-US" dirty="0"/>
              <a:t> de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trabajo</a:t>
            </a:r>
            <a:r>
              <a:rPr lang="en-US" dirty="0"/>
              <a:t> a </a:t>
            </a:r>
            <a:r>
              <a:rPr lang="en-US" dirty="0" err="1"/>
              <a:t>volver</a:t>
            </a:r>
            <a:r>
              <a:rPr lang="en-US" dirty="0"/>
              <a:t> a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debido</a:t>
            </a:r>
            <a:r>
              <a:rPr lang="en-US" dirty="0"/>
              <a:t> a no </a:t>
            </a:r>
            <a:r>
              <a:rPr lang="en-US" dirty="0" err="1"/>
              <a:t>haber</a:t>
            </a:r>
            <a:r>
              <a:rPr lang="en-US" dirty="0"/>
              <a:t> </a:t>
            </a:r>
            <a:r>
              <a:rPr lang="en-US" dirty="0" err="1"/>
              <a:t>pasado</a:t>
            </a:r>
            <a:r>
              <a:rPr lang="en-US" dirty="0"/>
              <a:t> la </a:t>
            </a:r>
            <a:r>
              <a:rPr lang="en-US" dirty="0" err="1"/>
              <a:t>inspección</a:t>
            </a:r>
            <a:r>
              <a:rPr lang="en-US" dirty="0"/>
              <a:t>. Si el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falla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pagar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costo</a:t>
            </a:r>
            <a:r>
              <a:rPr lang="en-US" dirty="0"/>
              <a:t> de </a:t>
            </a:r>
            <a:r>
              <a:rPr lang="en-US" dirty="0" err="1"/>
              <a:t>inspección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trabajo</a:t>
            </a:r>
            <a:r>
              <a:rPr lang="en-US" dirty="0"/>
              <a:t> a </a:t>
            </a:r>
            <a:r>
              <a:rPr lang="en-US" dirty="0" err="1"/>
              <a:t>volver</a:t>
            </a:r>
            <a:r>
              <a:rPr lang="en-US" dirty="0"/>
              <a:t> a </a:t>
            </a:r>
            <a:r>
              <a:rPr lang="en-US" dirty="0" err="1"/>
              <a:t>ejecutar</a:t>
            </a:r>
            <a:r>
              <a:rPr lang="en-US" dirty="0"/>
              <a:t>, el </a:t>
            </a:r>
            <a:r>
              <a:rPr lang="en-US" dirty="0" err="1"/>
              <a:t>Cliente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deducir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costos</a:t>
            </a:r>
            <a:r>
              <a:rPr lang="en-US" dirty="0"/>
              <a:t> </a:t>
            </a:r>
            <a:r>
              <a:rPr lang="en-US" dirty="0" err="1"/>
              <a:t>razonables</a:t>
            </a:r>
            <a:r>
              <a:rPr lang="en-US" dirty="0"/>
              <a:t> contra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suma</a:t>
            </a:r>
            <a:r>
              <a:rPr lang="en-US" dirty="0"/>
              <a:t> </a:t>
            </a:r>
            <a:r>
              <a:rPr lang="en-US" dirty="0" err="1"/>
              <a:t>debida</a:t>
            </a:r>
            <a:r>
              <a:rPr lang="en-US" dirty="0"/>
              <a:t> al </a:t>
            </a:r>
            <a:r>
              <a:rPr lang="en-US" dirty="0" err="1"/>
              <a:t>Contratista</a:t>
            </a:r>
            <a:r>
              <a:rPr lang="en-US" dirty="0"/>
              <a:t>.  </a:t>
            </a:r>
          </a:p>
          <a:p>
            <a:pPr>
              <a:spcBef>
                <a:spcPts val="0"/>
              </a:spcBef>
            </a:pPr>
            <a:r>
              <a:rPr lang="en-US" dirty="0"/>
              <a:t> </a:t>
            </a:r>
          </a:p>
          <a:p>
            <a:pPr>
              <a:spcBef>
                <a:spcPts val="0"/>
              </a:spcBef>
            </a:pPr>
            <a:r>
              <a:rPr lang="en-US" b="1" dirty="0"/>
              <a:t>6. </a:t>
            </a:r>
            <a:r>
              <a:rPr lang="en-US" b="1" dirty="0" err="1"/>
              <a:t>Limpieza</a:t>
            </a:r>
            <a:r>
              <a:rPr lang="en-US" b="1" dirty="0"/>
              <a:t>:</a:t>
            </a:r>
            <a:r>
              <a:rPr lang="en-US" dirty="0"/>
              <a:t> El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</a:t>
            </a:r>
            <a:r>
              <a:rPr lang="en-US" dirty="0" err="1"/>
              <a:t>responsable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la </a:t>
            </a:r>
            <a:r>
              <a:rPr lang="en-US" dirty="0" err="1"/>
              <a:t>limpieza</a:t>
            </a:r>
            <a:r>
              <a:rPr lang="en-US" dirty="0"/>
              <a:t> </a:t>
            </a:r>
            <a:r>
              <a:rPr lang="en-US" dirty="0" err="1"/>
              <a:t>diaria</a:t>
            </a:r>
            <a:r>
              <a:rPr lang="en-US" dirty="0"/>
              <a:t> del </a:t>
            </a:r>
            <a:r>
              <a:rPr lang="en-US" dirty="0" err="1"/>
              <a:t>trabajo</a:t>
            </a:r>
            <a:r>
              <a:rPr lang="en-US" dirty="0"/>
              <a:t>, </a:t>
            </a:r>
            <a:r>
              <a:rPr lang="en-US" dirty="0" err="1"/>
              <a:t>incluyendo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escombros</a:t>
            </a:r>
            <a:r>
              <a:rPr lang="en-US" dirty="0"/>
              <a:t> </a:t>
            </a:r>
            <a:r>
              <a:rPr lang="en-US" dirty="0" err="1"/>
              <a:t>generados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la </a:t>
            </a:r>
            <a:r>
              <a:rPr lang="en-US" dirty="0" err="1"/>
              <a:t>construcción</a:t>
            </a:r>
            <a:r>
              <a:rPr lang="en-US" dirty="0"/>
              <a:t>, </a:t>
            </a:r>
            <a:r>
              <a:rPr lang="en-US" dirty="0" err="1"/>
              <a:t>latas</a:t>
            </a:r>
            <a:r>
              <a:rPr lang="en-US" dirty="0"/>
              <a:t> de </a:t>
            </a:r>
            <a:r>
              <a:rPr lang="en-US" dirty="0" err="1"/>
              <a:t>bebida</a:t>
            </a:r>
            <a:r>
              <a:rPr lang="en-US" dirty="0"/>
              <a:t>, </a:t>
            </a:r>
            <a:r>
              <a:rPr lang="en-US" dirty="0" err="1"/>
              <a:t>envueltos</a:t>
            </a:r>
            <a:r>
              <a:rPr lang="en-US" dirty="0"/>
              <a:t> de comida, y/o </a:t>
            </a:r>
            <a:r>
              <a:rPr lang="en-US" dirty="0" err="1"/>
              <a:t>otros</a:t>
            </a:r>
            <a:r>
              <a:rPr lang="en-US" dirty="0"/>
              <a:t> </a:t>
            </a:r>
            <a:r>
              <a:rPr lang="en-US" dirty="0" err="1"/>
              <a:t>desechos</a:t>
            </a:r>
            <a:r>
              <a:rPr lang="en-US" dirty="0"/>
              <a:t>. Si el </a:t>
            </a:r>
            <a:r>
              <a:rPr lang="en-US" dirty="0" err="1"/>
              <a:t>Cliente</a:t>
            </a:r>
            <a:r>
              <a:rPr lang="en-US" dirty="0"/>
              <a:t> </a:t>
            </a:r>
            <a:r>
              <a:rPr lang="en-US" dirty="0" err="1"/>
              <a:t>determina</a:t>
            </a:r>
            <a:r>
              <a:rPr lang="en-US" dirty="0"/>
              <a:t> a </a:t>
            </a:r>
            <a:r>
              <a:rPr lang="en-US" dirty="0" err="1"/>
              <a:t>su</a:t>
            </a:r>
            <a:r>
              <a:rPr lang="en-US" dirty="0"/>
              <a:t> sola </a:t>
            </a:r>
            <a:r>
              <a:rPr lang="en-US" dirty="0" err="1"/>
              <a:t>discreción</a:t>
            </a:r>
            <a:r>
              <a:rPr lang="en-US" dirty="0"/>
              <a:t> que el </a:t>
            </a:r>
            <a:r>
              <a:rPr lang="en-US" dirty="0" err="1"/>
              <a:t>Contratista</a:t>
            </a:r>
            <a:r>
              <a:rPr lang="en-US" dirty="0"/>
              <a:t> no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limpiando</a:t>
            </a:r>
            <a:r>
              <a:rPr lang="en-US" dirty="0"/>
              <a:t> el </a:t>
            </a:r>
            <a:r>
              <a:rPr lang="en-US" dirty="0" err="1"/>
              <a:t>lugar</a:t>
            </a:r>
            <a:r>
              <a:rPr lang="en-US" dirty="0"/>
              <a:t> de </a:t>
            </a:r>
            <a:r>
              <a:rPr lang="en-US" dirty="0" err="1"/>
              <a:t>trabajo</a:t>
            </a:r>
            <a:r>
              <a:rPr lang="en-US" dirty="0"/>
              <a:t> a </a:t>
            </a:r>
            <a:r>
              <a:rPr lang="en-US" dirty="0" err="1"/>
              <a:t>diario</a:t>
            </a:r>
            <a:r>
              <a:rPr lang="en-US" dirty="0"/>
              <a:t>, el </a:t>
            </a:r>
            <a:r>
              <a:rPr lang="en-US" dirty="0" err="1"/>
              <a:t>Cliente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pedir</a:t>
            </a:r>
            <a:r>
              <a:rPr lang="en-US" dirty="0"/>
              <a:t> la </a:t>
            </a:r>
            <a:r>
              <a:rPr lang="en-US" dirty="0" err="1"/>
              <a:t>limpieza</a:t>
            </a:r>
            <a:r>
              <a:rPr lang="en-US" dirty="0"/>
              <a:t> </a:t>
            </a:r>
            <a:r>
              <a:rPr lang="en-US" dirty="0" err="1"/>
              <a:t>diaria</a:t>
            </a:r>
            <a:r>
              <a:rPr lang="en-US" dirty="0"/>
              <a:t> del </a:t>
            </a:r>
            <a:r>
              <a:rPr lang="en-US" dirty="0" err="1"/>
              <a:t>lugar</a:t>
            </a:r>
            <a:r>
              <a:rPr lang="en-US" dirty="0"/>
              <a:t> de </a:t>
            </a:r>
            <a:r>
              <a:rPr lang="en-US" dirty="0" err="1"/>
              <a:t>trabajo</a:t>
            </a:r>
            <a:r>
              <a:rPr lang="en-US" dirty="0"/>
              <a:t> y </a:t>
            </a:r>
            <a:r>
              <a:rPr lang="en-US" dirty="0" err="1"/>
              <a:t>deducir</a:t>
            </a:r>
            <a:r>
              <a:rPr lang="en-US" dirty="0"/>
              <a:t>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costo</a:t>
            </a:r>
            <a:r>
              <a:rPr lang="en-US" dirty="0"/>
              <a:t> </a:t>
            </a:r>
            <a:r>
              <a:rPr lang="en-US" dirty="0" err="1"/>
              <a:t>razonable</a:t>
            </a:r>
            <a:r>
              <a:rPr lang="en-US" dirty="0"/>
              <a:t> de las </a:t>
            </a:r>
            <a:r>
              <a:rPr lang="en-US" dirty="0" err="1"/>
              <a:t>sumas</a:t>
            </a:r>
            <a:r>
              <a:rPr lang="en-US" dirty="0"/>
              <a:t> </a:t>
            </a:r>
            <a:r>
              <a:rPr lang="en-US" dirty="0" err="1"/>
              <a:t>debidas</a:t>
            </a:r>
            <a:r>
              <a:rPr lang="en-US" dirty="0"/>
              <a:t> al </a:t>
            </a:r>
            <a:r>
              <a:rPr lang="en-US" dirty="0" err="1"/>
              <a:t>Contratista</a:t>
            </a:r>
            <a:r>
              <a:rPr lang="en-US" dirty="0"/>
              <a:t>.</a:t>
            </a:r>
          </a:p>
          <a:p>
            <a:pPr>
              <a:spcBef>
                <a:spcPts val="0"/>
              </a:spcBef>
            </a:pPr>
            <a:r>
              <a:rPr lang="en-US" b="1" dirty="0"/>
              <a:t> 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7. </a:t>
            </a:r>
            <a:r>
              <a:rPr lang="en-US" b="1" dirty="0" err="1"/>
              <a:t>Aprobación</a:t>
            </a:r>
            <a:r>
              <a:rPr lang="en-US" b="1" dirty="0"/>
              <a:t> del </a:t>
            </a:r>
            <a:r>
              <a:rPr lang="en-US" b="1" dirty="0" err="1"/>
              <a:t>Cliente</a:t>
            </a:r>
            <a:r>
              <a:rPr lang="en-US" b="1" dirty="0"/>
              <a:t>:</a:t>
            </a:r>
            <a:r>
              <a:rPr lang="en-US" dirty="0"/>
              <a:t> El </a:t>
            </a:r>
            <a:r>
              <a:rPr lang="en-US" dirty="0" err="1"/>
              <a:t>Cliente</a:t>
            </a:r>
            <a:r>
              <a:rPr lang="en-US" dirty="0"/>
              <a:t> </a:t>
            </a:r>
            <a:r>
              <a:rPr lang="en-US" dirty="0" err="1"/>
              <a:t>aprobará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servicios</a:t>
            </a:r>
            <a:r>
              <a:rPr lang="en-US" dirty="0"/>
              <a:t> del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las </a:t>
            </a:r>
            <a:r>
              <a:rPr lang="en-US" dirty="0" err="1"/>
              <a:t>siguientes</a:t>
            </a:r>
            <a:r>
              <a:rPr lang="en-US" dirty="0"/>
              <a:t> bases: </a:t>
            </a:r>
          </a:p>
          <a:p>
            <a:pPr marL="282575">
              <a:spcBef>
                <a:spcPts val="0"/>
              </a:spcBef>
            </a:pPr>
            <a:r>
              <a:rPr lang="en-US" dirty="0"/>
              <a:t>a. Los </a:t>
            </a:r>
            <a:r>
              <a:rPr lang="en-US" dirty="0" err="1"/>
              <a:t>servicios</a:t>
            </a:r>
            <a:r>
              <a:rPr lang="en-US" dirty="0"/>
              <a:t> </a:t>
            </a:r>
            <a:r>
              <a:rPr lang="en-US" dirty="0" err="1"/>
              <a:t>responden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códigos</a:t>
            </a:r>
            <a:r>
              <a:rPr lang="en-US" dirty="0"/>
              <a:t> de </a:t>
            </a:r>
            <a:r>
              <a:rPr lang="en-US" dirty="0" err="1"/>
              <a:t>mantenimiento</a:t>
            </a:r>
            <a:r>
              <a:rPr lang="en-US" dirty="0"/>
              <a:t> de </a:t>
            </a:r>
            <a:r>
              <a:rPr lang="en-US" dirty="0" err="1"/>
              <a:t>edificios</a:t>
            </a:r>
            <a:endParaRPr lang="en-US" dirty="0"/>
          </a:p>
          <a:p>
            <a:pPr marL="282575">
              <a:spcBef>
                <a:spcPts val="0"/>
              </a:spcBef>
            </a:pPr>
            <a:r>
              <a:rPr lang="en-US" dirty="0"/>
              <a:t>b.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permisos</a:t>
            </a:r>
            <a:r>
              <a:rPr lang="en-US" dirty="0"/>
              <a:t> de </a:t>
            </a:r>
            <a:r>
              <a:rPr lang="en-US" dirty="0" err="1"/>
              <a:t>inspección</a:t>
            </a:r>
            <a:r>
              <a:rPr lang="en-US" dirty="0"/>
              <a:t> de </a:t>
            </a:r>
            <a:r>
              <a:rPr lang="en-US" dirty="0" err="1"/>
              <a:t>edificios</a:t>
            </a:r>
            <a:r>
              <a:rPr lang="en-US" dirty="0"/>
              <a:t> </a:t>
            </a:r>
            <a:r>
              <a:rPr lang="en-US" dirty="0" err="1"/>
              <a:t>requeridos</a:t>
            </a:r>
            <a:r>
              <a:rPr lang="en-US" dirty="0"/>
              <a:t> se </a:t>
            </a:r>
            <a:r>
              <a:rPr lang="en-US" dirty="0" err="1"/>
              <a:t>han</a:t>
            </a:r>
            <a:r>
              <a:rPr lang="en-US" dirty="0"/>
              <a:t> </a:t>
            </a:r>
            <a:r>
              <a:rPr lang="en-US" dirty="0" err="1"/>
              <a:t>completado</a:t>
            </a:r>
            <a:r>
              <a:rPr lang="en-US" dirty="0"/>
              <a:t> y </a:t>
            </a:r>
            <a:r>
              <a:rPr lang="en-US" dirty="0" err="1"/>
              <a:t>aprobado</a:t>
            </a:r>
            <a:endParaRPr lang="en-US" dirty="0"/>
          </a:p>
          <a:p>
            <a:pPr marL="282575">
              <a:spcBef>
                <a:spcPts val="0"/>
              </a:spcBef>
            </a:pPr>
            <a:r>
              <a:rPr lang="en-US" dirty="0"/>
              <a:t>c. Los </a:t>
            </a:r>
            <a:r>
              <a:rPr lang="en-US" dirty="0" err="1"/>
              <a:t>servicios</a:t>
            </a:r>
            <a:r>
              <a:rPr lang="en-US" dirty="0"/>
              <a:t> se </a:t>
            </a:r>
            <a:r>
              <a:rPr lang="en-US" dirty="0" err="1"/>
              <a:t>han</a:t>
            </a:r>
            <a:r>
              <a:rPr lang="en-US" dirty="0"/>
              <a:t> </a:t>
            </a:r>
            <a:r>
              <a:rPr lang="en-US" dirty="0" err="1"/>
              <a:t>completado</a:t>
            </a:r>
            <a:r>
              <a:rPr lang="en-US" dirty="0"/>
              <a:t>, </a:t>
            </a:r>
            <a:r>
              <a:rPr lang="en-US" dirty="0" err="1"/>
              <a:t>incluyendo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trabajos</a:t>
            </a:r>
            <a:r>
              <a:rPr lang="en-US" dirty="0"/>
              <a:t> de </a:t>
            </a:r>
            <a:r>
              <a:rPr lang="en-US" dirty="0" err="1"/>
              <a:t>perforación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acordado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 </a:t>
            </a:r>
          </a:p>
          <a:p>
            <a:pPr>
              <a:spcBef>
                <a:spcPts val="0"/>
              </a:spcBef>
            </a:pPr>
            <a:r>
              <a:rPr lang="en-US" b="1" dirty="0"/>
              <a:t>8. </a:t>
            </a:r>
            <a:r>
              <a:rPr lang="en-US" b="1" dirty="0" err="1"/>
              <a:t>Facturas</a:t>
            </a:r>
            <a:r>
              <a:rPr lang="en-US" b="1" dirty="0"/>
              <a:t> y </a:t>
            </a:r>
            <a:r>
              <a:rPr lang="en-US" b="1" dirty="0" err="1"/>
              <a:t>Pagos</a:t>
            </a:r>
            <a:r>
              <a:rPr lang="en-US" b="1" dirty="0"/>
              <a:t>:</a:t>
            </a:r>
            <a:r>
              <a:rPr lang="en-US" dirty="0"/>
              <a:t> Ver la </a:t>
            </a:r>
            <a:r>
              <a:rPr lang="en-US" dirty="0" err="1"/>
              <a:t>Tabla</a:t>
            </a:r>
            <a:r>
              <a:rPr lang="en-US" dirty="0"/>
              <a:t> de </a:t>
            </a:r>
            <a:r>
              <a:rPr lang="en-US" dirty="0" err="1"/>
              <a:t>Pagos</a:t>
            </a:r>
            <a:r>
              <a:rPr lang="en-US" dirty="0"/>
              <a:t> (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Anexo</a:t>
            </a:r>
            <a:r>
              <a:rPr lang="en-US" dirty="0"/>
              <a:t> "B," </a:t>
            </a:r>
            <a:r>
              <a:rPr lang="en-US" dirty="0" err="1"/>
              <a:t>adjunto</a:t>
            </a:r>
            <a:r>
              <a:rPr lang="en-US" dirty="0"/>
              <a:t> y </a:t>
            </a:r>
            <a:r>
              <a:rPr lang="en-US" dirty="0" err="1"/>
              <a:t>parte</a:t>
            </a:r>
            <a:r>
              <a:rPr lang="en-US" dirty="0"/>
              <a:t> </a:t>
            </a:r>
            <a:r>
              <a:rPr lang="en-US" dirty="0" err="1"/>
              <a:t>integrante</a:t>
            </a:r>
            <a:r>
              <a:rPr lang="en-US" dirty="0"/>
              <a:t> de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documento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referencia</a:t>
            </a:r>
            <a:r>
              <a:rPr lang="en-US" dirty="0"/>
              <a:t>) a favor del </a:t>
            </a:r>
            <a:r>
              <a:rPr lang="en-US" dirty="0" err="1"/>
              <a:t>Cliente</a:t>
            </a:r>
            <a:r>
              <a:rPr lang="en-US" dirty="0"/>
              <a:t>.</a:t>
            </a:r>
          </a:p>
          <a:p>
            <a:pPr>
              <a:spcBef>
                <a:spcPts val="0"/>
              </a:spcBef>
            </a:pPr>
            <a:r>
              <a:rPr lang="en-US" dirty="0"/>
              <a:t> </a:t>
            </a:r>
          </a:p>
          <a:p>
            <a:pPr>
              <a:spcBef>
                <a:spcPts val="0"/>
              </a:spcBef>
            </a:pPr>
            <a:r>
              <a:rPr lang="en-US" b="1" dirty="0"/>
              <a:t>9. </a:t>
            </a:r>
            <a:r>
              <a:rPr lang="en-US" b="1" dirty="0" err="1"/>
              <a:t>Cambio</a:t>
            </a:r>
            <a:r>
              <a:rPr lang="en-US" b="1" dirty="0"/>
              <a:t> de </a:t>
            </a:r>
            <a:r>
              <a:rPr lang="en-US" b="1" dirty="0" err="1"/>
              <a:t>órdenes</a:t>
            </a:r>
            <a:r>
              <a:rPr lang="en-US" b="1" dirty="0"/>
              <a:t>: </a:t>
            </a:r>
            <a:r>
              <a:rPr lang="en-US" dirty="0"/>
              <a:t>El</a:t>
            </a:r>
            <a:r>
              <a:rPr lang="en-US" b="1" dirty="0"/>
              <a:t>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entiende</a:t>
            </a:r>
            <a:r>
              <a:rPr lang="en-US" dirty="0"/>
              <a:t> y </a:t>
            </a:r>
            <a:r>
              <a:rPr lang="en-US" dirty="0" err="1"/>
              <a:t>está</a:t>
            </a:r>
            <a:r>
              <a:rPr lang="en-US" dirty="0"/>
              <a:t> de </a:t>
            </a:r>
            <a:r>
              <a:rPr lang="en-US" dirty="0" err="1"/>
              <a:t>acuerdo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que </a:t>
            </a:r>
            <a:r>
              <a:rPr lang="en-US" dirty="0" err="1"/>
              <a:t>ningún</a:t>
            </a:r>
            <a:r>
              <a:rPr lang="en-US" dirty="0"/>
              <a:t> </a:t>
            </a:r>
            <a:r>
              <a:rPr lang="en-US" dirty="0" err="1"/>
              <a:t>cambio</a:t>
            </a:r>
            <a:r>
              <a:rPr lang="en-US" dirty="0"/>
              <a:t> de </a:t>
            </a:r>
            <a:r>
              <a:rPr lang="en-US" dirty="0" err="1"/>
              <a:t>órdenes</a:t>
            </a:r>
            <a:r>
              <a:rPr lang="en-US" dirty="0"/>
              <a:t> o </a:t>
            </a:r>
            <a:r>
              <a:rPr lang="en-US" dirty="0" err="1"/>
              <a:t>trabajos</a:t>
            </a:r>
            <a:r>
              <a:rPr lang="en-US" dirty="0"/>
              <a:t> </a:t>
            </a:r>
            <a:r>
              <a:rPr lang="en-US" dirty="0" err="1"/>
              <a:t>adicionales</a:t>
            </a:r>
            <a:r>
              <a:rPr lang="en-US" dirty="0"/>
              <a:t> </a:t>
            </a:r>
            <a:r>
              <a:rPr lang="en-US" dirty="0" err="1"/>
              <a:t>puedan</a:t>
            </a:r>
            <a:r>
              <a:rPr lang="en-US" dirty="0"/>
              <a:t> </a:t>
            </a:r>
            <a:r>
              <a:rPr lang="en-US" dirty="0" err="1"/>
              <a:t>demandarse</a:t>
            </a:r>
            <a:r>
              <a:rPr lang="en-US" dirty="0"/>
              <a:t> a </a:t>
            </a:r>
            <a:r>
              <a:rPr lang="en-US" dirty="0" err="1"/>
              <a:t>menos</a:t>
            </a:r>
            <a:r>
              <a:rPr lang="en-US" dirty="0"/>
              <a:t> que </a:t>
            </a:r>
            <a:r>
              <a:rPr lang="en-US" dirty="0" err="1"/>
              <a:t>esten</a:t>
            </a:r>
            <a:r>
              <a:rPr lang="en-US" dirty="0"/>
              <a:t> </a:t>
            </a:r>
            <a:r>
              <a:rPr lang="en-US" dirty="0" err="1"/>
              <a:t>concordados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escrito</a:t>
            </a:r>
            <a:r>
              <a:rPr lang="en-US" dirty="0"/>
              <a:t> entre </a:t>
            </a:r>
            <a:r>
              <a:rPr lang="en-US" dirty="0" err="1"/>
              <a:t>Cliente</a:t>
            </a:r>
            <a:r>
              <a:rPr lang="en-US" dirty="0"/>
              <a:t> y </a:t>
            </a:r>
            <a:r>
              <a:rPr lang="en-US" dirty="0" err="1"/>
              <a:t>Contratista</a:t>
            </a:r>
            <a:r>
              <a:rPr lang="en-US" dirty="0"/>
              <a:t>. </a:t>
            </a:r>
            <a:r>
              <a:rPr lang="en-US" dirty="0" err="1"/>
              <a:t>Esto</a:t>
            </a:r>
            <a:r>
              <a:rPr lang="en-US" dirty="0"/>
              <a:t> </a:t>
            </a:r>
            <a:r>
              <a:rPr lang="en-US" dirty="0" err="1"/>
              <a:t>incluye</a:t>
            </a:r>
            <a:r>
              <a:rPr lang="en-US" dirty="0"/>
              <a:t> </a:t>
            </a:r>
            <a:r>
              <a:rPr lang="en-US" dirty="0" err="1"/>
              <a:t>pero</a:t>
            </a:r>
            <a:r>
              <a:rPr lang="en-US" dirty="0"/>
              <a:t> no se </a:t>
            </a:r>
            <a:r>
              <a:rPr lang="en-US" dirty="0" err="1"/>
              <a:t>limita</a:t>
            </a:r>
            <a:r>
              <a:rPr lang="en-US" dirty="0"/>
              <a:t> a </a:t>
            </a:r>
            <a:r>
              <a:rPr lang="en-US" dirty="0" err="1"/>
              <a:t>alteraciones</a:t>
            </a:r>
            <a:r>
              <a:rPr lang="en-US" dirty="0"/>
              <a:t>, </a:t>
            </a:r>
            <a:r>
              <a:rPr lang="en-US" dirty="0" err="1"/>
              <a:t>procedimientos</a:t>
            </a:r>
            <a:r>
              <a:rPr lang="en-US" dirty="0"/>
              <a:t> </a:t>
            </a:r>
            <a:r>
              <a:rPr lang="en-US" dirty="0" err="1"/>
              <a:t>adicionales</a:t>
            </a:r>
            <a:r>
              <a:rPr lang="en-US" dirty="0"/>
              <a:t>, o </a:t>
            </a:r>
            <a:r>
              <a:rPr lang="en-US" dirty="0" err="1"/>
              <a:t>pequeños</a:t>
            </a:r>
            <a:r>
              <a:rPr lang="en-US" dirty="0"/>
              <a:t> </a:t>
            </a:r>
            <a:r>
              <a:rPr lang="en-US" dirty="0" err="1"/>
              <a:t>cambios</a:t>
            </a:r>
            <a:r>
              <a:rPr lang="en-US" dirty="0"/>
              <a:t> </a:t>
            </a:r>
            <a:r>
              <a:rPr lang="en-US" dirty="0" err="1"/>
              <a:t>hechos</a:t>
            </a:r>
            <a:r>
              <a:rPr lang="en-US" dirty="0"/>
              <a:t> al </a:t>
            </a:r>
            <a:r>
              <a:rPr lang="en-US" dirty="0" err="1"/>
              <a:t>trabajo</a:t>
            </a:r>
            <a:r>
              <a:rPr lang="en-US" dirty="0"/>
              <a:t> o al </a:t>
            </a:r>
            <a:r>
              <a:rPr lang="en-US" dirty="0" err="1"/>
              <a:t>método</a:t>
            </a:r>
            <a:r>
              <a:rPr lang="en-US" dirty="0"/>
              <a:t> de </a:t>
            </a:r>
            <a:r>
              <a:rPr lang="en-US" dirty="0" err="1"/>
              <a:t>desempeño</a:t>
            </a:r>
            <a:r>
              <a:rPr lang="en-US" dirty="0"/>
              <a:t>. Si se </a:t>
            </a:r>
            <a:r>
              <a:rPr lang="en-US" dirty="0" err="1"/>
              <a:t>efectua</a:t>
            </a:r>
            <a:r>
              <a:rPr lang="en-US" dirty="0"/>
              <a:t>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trabajo</a:t>
            </a:r>
            <a:r>
              <a:rPr lang="en-US" dirty="0"/>
              <a:t> </a:t>
            </a:r>
            <a:r>
              <a:rPr lang="en-US" dirty="0" err="1"/>
              <a:t>adicional</a:t>
            </a:r>
            <a:r>
              <a:rPr lang="en-US" dirty="0"/>
              <a:t> no </a:t>
            </a:r>
            <a:r>
              <a:rPr lang="en-US" dirty="0" err="1"/>
              <a:t>contemplado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Contrato</a:t>
            </a:r>
            <a:r>
              <a:rPr lang="en-US" dirty="0"/>
              <a:t>, el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procede</a:t>
            </a:r>
            <a:r>
              <a:rPr lang="en-US" dirty="0"/>
              <a:t> a </a:t>
            </a:r>
            <a:r>
              <a:rPr lang="en-US" dirty="0" err="1"/>
              <a:t>su</a:t>
            </a:r>
            <a:r>
              <a:rPr lang="en-US" dirty="0"/>
              <a:t> solo </a:t>
            </a:r>
            <a:r>
              <a:rPr lang="en-US" dirty="0" err="1"/>
              <a:t>riesgo</a:t>
            </a:r>
            <a:r>
              <a:rPr lang="en-US" dirty="0"/>
              <a:t> y </a:t>
            </a:r>
            <a:r>
              <a:rPr lang="en-US" dirty="0" err="1"/>
              <a:t>gasto</a:t>
            </a:r>
            <a:r>
              <a:rPr lang="en-US" dirty="0"/>
              <a:t> y </a:t>
            </a:r>
            <a:r>
              <a:rPr lang="en-US" dirty="0" err="1"/>
              <a:t>renuncia</a:t>
            </a:r>
            <a:r>
              <a:rPr lang="en-US" dirty="0"/>
              <a:t> a </a:t>
            </a:r>
            <a:r>
              <a:rPr lang="en-US" dirty="0" err="1"/>
              <a:t>cualquier</a:t>
            </a:r>
            <a:r>
              <a:rPr lang="en-US" dirty="0"/>
              <a:t> derecho de </a:t>
            </a:r>
            <a:r>
              <a:rPr lang="en-US" dirty="0" err="1"/>
              <a:t>reembolso</a:t>
            </a:r>
            <a:r>
              <a:rPr lang="en-US" dirty="0"/>
              <a:t> o </a:t>
            </a:r>
            <a:r>
              <a:rPr lang="en-US" dirty="0" err="1"/>
              <a:t>contribución</a:t>
            </a:r>
            <a:r>
              <a:rPr lang="en-US" dirty="0"/>
              <a:t> del </a:t>
            </a:r>
            <a:r>
              <a:rPr lang="en-US" dirty="0" err="1"/>
              <a:t>Cliente</a:t>
            </a:r>
            <a:r>
              <a:rPr lang="en-US" dirty="0"/>
              <a:t>, </a:t>
            </a:r>
            <a:r>
              <a:rPr lang="en-US" dirty="0" err="1"/>
              <a:t>ademas</a:t>
            </a:r>
            <a:r>
              <a:rPr lang="en-US" dirty="0"/>
              <a:t> de </a:t>
            </a:r>
            <a:r>
              <a:rPr lang="en-US" dirty="0" err="1"/>
              <a:t>renunciar</a:t>
            </a:r>
            <a:r>
              <a:rPr lang="en-US" dirty="0"/>
              <a:t> a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otro</a:t>
            </a:r>
            <a:r>
              <a:rPr lang="en-US" dirty="0"/>
              <a:t> derecho de </a:t>
            </a:r>
            <a:r>
              <a:rPr lang="en-US" dirty="0" err="1"/>
              <a:t>compensación</a:t>
            </a:r>
            <a:r>
              <a:rPr lang="en-US" dirty="0"/>
              <a:t> al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el </a:t>
            </a:r>
            <a:r>
              <a:rPr lang="en-US" dirty="0" err="1"/>
              <a:t>trabajo</a:t>
            </a:r>
            <a:r>
              <a:rPr lang="en-US" dirty="0"/>
              <a:t> </a:t>
            </a:r>
            <a:r>
              <a:rPr lang="en-US" dirty="0" err="1"/>
              <a:t>adicional</a:t>
            </a:r>
            <a:r>
              <a:rPr lang="en-US" dirty="0"/>
              <a:t>. 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10. </a:t>
            </a:r>
            <a:r>
              <a:rPr lang="en-US" b="1" dirty="0" err="1"/>
              <a:t>Cancelación</a:t>
            </a:r>
            <a:r>
              <a:rPr lang="en-US" b="1" dirty="0"/>
              <a:t>:</a:t>
            </a:r>
            <a:r>
              <a:rPr lang="en-US" dirty="0"/>
              <a:t> El </a:t>
            </a:r>
            <a:r>
              <a:rPr lang="en-US" dirty="0" err="1"/>
              <a:t>Cliente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, sin </a:t>
            </a:r>
            <a:r>
              <a:rPr lang="en-US" dirty="0" err="1"/>
              <a:t>obligaciones</a:t>
            </a:r>
            <a:r>
              <a:rPr lang="en-US" dirty="0"/>
              <a:t> o </a:t>
            </a:r>
            <a:r>
              <a:rPr lang="en-US" dirty="0" err="1"/>
              <a:t>penalidades</a:t>
            </a:r>
            <a:r>
              <a:rPr lang="en-US" dirty="0"/>
              <a:t> </a:t>
            </a:r>
            <a:r>
              <a:rPr lang="en-US" dirty="0" err="1"/>
              <a:t>adicionales</a:t>
            </a:r>
            <a:r>
              <a:rPr lang="en-US" dirty="0"/>
              <a:t>, (i) </a:t>
            </a:r>
            <a:r>
              <a:rPr lang="en-US" dirty="0" err="1"/>
              <a:t>cancelar</a:t>
            </a:r>
            <a:r>
              <a:rPr lang="en-US" dirty="0"/>
              <a:t>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servicio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contrato</a:t>
            </a:r>
            <a:r>
              <a:rPr lang="en-US" dirty="0"/>
              <a:t> que el </a:t>
            </a:r>
            <a:r>
              <a:rPr lang="en-US" dirty="0" err="1"/>
              <a:t>Contratista</a:t>
            </a:r>
            <a:r>
              <a:rPr lang="en-US" dirty="0"/>
              <a:t> no </a:t>
            </a:r>
            <a:r>
              <a:rPr lang="en-US" dirty="0" err="1"/>
              <a:t>haya</a:t>
            </a:r>
            <a:r>
              <a:rPr lang="en-US" dirty="0"/>
              <a:t> </a:t>
            </a:r>
            <a:r>
              <a:rPr lang="en-US" dirty="0" err="1"/>
              <a:t>terminado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tiempo</a:t>
            </a:r>
            <a:r>
              <a:rPr lang="en-US" dirty="0"/>
              <a:t> </a:t>
            </a:r>
            <a:r>
              <a:rPr lang="en-US" dirty="0" err="1"/>
              <a:t>acordado</a:t>
            </a:r>
            <a:r>
              <a:rPr lang="en-US" dirty="0"/>
              <a:t> y/o (ii) </a:t>
            </a:r>
            <a:r>
              <a:rPr lang="en-US" dirty="0" err="1"/>
              <a:t>cancelar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momento</a:t>
            </a:r>
            <a:r>
              <a:rPr lang="en-US" dirty="0"/>
              <a:t>,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servicio</a:t>
            </a:r>
            <a:r>
              <a:rPr lang="en-US" dirty="0"/>
              <a:t> de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Contrato</a:t>
            </a:r>
            <a:r>
              <a:rPr lang="en-US" dirty="0"/>
              <a:t> que el </a:t>
            </a:r>
            <a:r>
              <a:rPr lang="en-US" dirty="0" err="1"/>
              <a:t>Contratista</a:t>
            </a:r>
            <a:r>
              <a:rPr lang="en-US" dirty="0"/>
              <a:t> no </a:t>
            </a:r>
            <a:r>
              <a:rPr lang="en-US" dirty="0" err="1"/>
              <a:t>haya</a:t>
            </a:r>
            <a:r>
              <a:rPr lang="en-US" dirty="0"/>
              <a:t> </a:t>
            </a:r>
            <a:r>
              <a:rPr lang="en-US" dirty="0" err="1"/>
              <a:t>empezado</a:t>
            </a:r>
            <a:r>
              <a:rPr lang="en-US" dirty="0"/>
              <a:t>.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cancelación</a:t>
            </a:r>
            <a:r>
              <a:rPr lang="en-US" dirty="0"/>
              <a:t>, al </a:t>
            </a:r>
            <a:r>
              <a:rPr lang="en-US" dirty="0" err="1"/>
              <a:t>Contratista</a:t>
            </a:r>
            <a:r>
              <a:rPr lang="en-US" dirty="0"/>
              <a:t> se le </a:t>
            </a:r>
            <a:r>
              <a:rPr lang="en-US" dirty="0" err="1"/>
              <a:t>compensará</a:t>
            </a:r>
            <a:r>
              <a:rPr lang="en-US" dirty="0"/>
              <a:t> </a:t>
            </a:r>
            <a:r>
              <a:rPr lang="en-US" dirty="0" err="1"/>
              <a:t>solamente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el </a:t>
            </a:r>
            <a:r>
              <a:rPr lang="en-US" dirty="0" err="1"/>
              <a:t>trabajo</a:t>
            </a:r>
            <a:r>
              <a:rPr lang="en-US" dirty="0"/>
              <a:t> </a:t>
            </a:r>
            <a:r>
              <a:rPr lang="en-US" dirty="0" err="1"/>
              <a:t>efectuado</a:t>
            </a:r>
            <a:r>
              <a:rPr lang="en-US" dirty="0"/>
              <a:t>. No se </a:t>
            </a:r>
            <a:r>
              <a:rPr lang="en-US" dirty="0" err="1"/>
              <a:t>otorgará</a:t>
            </a:r>
            <a:r>
              <a:rPr lang="en-US" dirty="0"/>
              <a:t> </a:t>
            </a:r>
            <a:r>
              <a:rPr lang="en-US" dirty="0" err="1"/>
              <a:t>ninguna</a:t>
            </a:r>
            <a:r>
              <a:rPr lang="en-US" dirty="0"/>
              <a:t> </a:t>
            </a:r>
            <a:r>
              <a:rPr lang="en-US" dirty="0" err="1"/>
              <a:t>compensación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(i) el </a:t>
            </a:r>
            <a:r>
              <a:rPr lang="en-US" dirty="0" err="1"/>
              <a:t>trabajo</a:t>
            </a:r>
            <a:r>
              <a:rPr lang="en-US" dirty="0"/>
              <a:t> que no se </a:t>
            </a:r>
            <a:r>
              <a:rPr lang="en-US" dirty="0" err="1"/>
              <a:t>haya</a:t>
            </a:r>
            <a:r>
              <a:rPr lang="en-US" dirty="0"/>
              <a:t> </a:t>
            </a:r>
            <a:r>
              <a:rPr lang="en-US" dirty="0" err="1"/>
              <a:t>empezado</a:t>
            </a:r>
            <a:r>
              <a:rPr lang="en-US" dirty="0"/>
              <a:t>, y (ii) la </a:t>
            </a:r>
            <a:r>
              <a:rPr lang="en-US" dirty="0" err="1"/>
              <a:t>porción</a:t>
            </a:r>
            <a:r>
              <a:rPr lang="en-US" dirty="0"/>
              <a:t> de </a:t>
            </a:r>
            <a:r>
              <a:rPr lang="en-US" dirty="0" err="1"/>
              <a:t>trabajo</a:t>
            </a:r>
            <a:r>
              <a:rPr lang="en-US" dirty="0"/>
              <a:t> que </a:t>
            </a:r>
            <a:r>
              <a:rPr lang="en-US" dirty="0" err="1"/>
              <a:t>queda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completar</a:t>
            </a:r>
            <a:r>
              <a:rPr lang="en-US" dirty="0"/>
              <a:t>.  </a:t>
            </a:r>
          </a:p>
          <a:p>
            <a:pPr>
              <a:spcBef>
                <a:spcPts val="600"/>
              </a:spcBef>
            </a:pPr>
            <a:r>
              <a:rPr lang="en-US" dirty="0"/>
              <a:t> </a:t>
            </a:r>
            <a:r>
              <a:rPr lang="en-US" b="1" dirty="0" smtClean="0"/>
              <a:t>11</a:t>
            </a:r>
            <a:r>
              <a:rPr lang="en-US" b="1" dirty="0"/>
              <a:t>. </a:t>
            </a:r>
            <a:r>
              <a:rPr lang="en-US" b="1" dirty="0" err="1"/>
              <a:t>Penalidades</a:t>
            </a:r>
            <a:r>
              <a:rPr lang="en-US" b="1" dirty="0"/>
              <a:t>:</a:t>
            </a:r>
            <a:r>
              <a:rPr lang="en-US" dirty="0"/>
              <a:t> Si el </a:t>
            </a:r>
            <a:r>
              <a:rPr lang="en-US" dirty="0" err="1"/>
              <a:t>Contratista</a:t>
            </a:r>
            <a:r>
              <a:rPr lang="en-US" dirty="0"/>
              <a:t> se </a:t>
            </a:r>
            <a:r>
              <a:rPr lang="en-US" dirty="0" err="1"/>
              <a:t>demora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completar</a:t>
            </a:r>
            <a:r>
              <a:rPr lang="en-US" dirty="0"/>
              <a:t> el </a:t>
            </a:r>
            <a:r>
              <a:rPr lang="en-US" dirty="0" err="1"/>
              <a:t>trabajo</a:t>
            </a:r>
            <a:r>
              <a:rPr lang="en-US" dirty="0"/>
              <a:t> </a:t>
            </a:r>
            <a:r>
              <a:rPr lang="en-US" dirty="0" err="1"/>
              <a:t>luego</a:t>
            </a:r>
            <a:r>
              <a:rPr lang="en-US" dirty="0"/>
              <a:t> de las </a:t>
            </a:r>
            <a:r>
              <a:rPr lang="en-US" dirty="0" err="1"/>
              <a:t>fechas</a:t>
            </a:r>
            <a:r>
              <a:rPr lang="en-US" dirty="0"/>
              <a:t> </a:t>
            </a:r>
            <a:r>
              <a:rPr lang="en-US" dirty="0" err="1"/>
              <a:t>establecidas</a:t>
            </a:r>
            <a:r>
              <a:rPr lang="en-US" dirty="0"/>
              <a:t>, el </a:t>
            </a:r>
            <a:r>
              <a:rPr lang="en-US" dirty="0" err="1"/>
              <a:t>Cliente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reducir</a:t>
            </a:r>
            <a:r>
              <a:rPr lang="en-US" dirty="0"/>
              <a:t> el </a:t>
            </a:r>
            <a:r>
              <a:rPr lang="en-US" dirty="0" err="1"/>
              <a:t>pago</a:t>
            </a:r>
            <a:r>
              <a:rPr lang="en-US" dirty="0"/>
              <a:t> del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la </a:t>
            </a:r>
            <a:r>
              <a:rPr lang="en-US" dirty="0" err="1"/>
              <a:t>suma</a:t>
            </a:r>
            <a:r>
              <a:rPr lang="en-US" dirty="0"/>
              <a:t> de $150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día</a:t>
            </a:r>
            <a:r>
              <a:rPr lang="en-US" dirty="0"/>
              <a:t> de </a:t>
            </a:r>
            <a:r>
              <a:rPr lang="en-US" dirty="0" err="1"/>
              <a:t>atraso</a:t>
            </a:r>
            <a:r>
              <a:rPr lang="en-US" dirty="0"/>
              <a:t> del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completar</a:t>
            </a:r>
            <a:r>
              <a:rPr lang="en-US" dirty="0"/>
              <a:t> el </a:t>
            </a:r>
            <a:r>
              <a:rPr lang="en-US" dirty="0" err="1"/>
              <a:t>trabajo</a:t>
            </a:r>
            <a:r>
              <a:rPr lang="en-US" dirty="0"/>
              <a:t> </a:t>
            </a:r>
            <a:r>
              <a:rPr lang="en-US" dirty="0" err="1"/>
              <a:t>luego</a:t>
            </a:r>
            <a:r>
              <a:rPr lang="en-US" dirty="0"/>
              <a:t> de las </a:t>
            </a:r>
            <a:r>
              <a:rPr lang="en-US" dirty="0" err="1"/>
              <a:t>fechas</a:t>
            </a:r>
            <a:r>
              <a:rPr lang="en-US" dirty="0"/>
              <a:t> </a:t>
            </a:r>
            <a:r>
              <a:rPr lang="en-US" dirty="0" err="1"/>
              <a:t>establecidas</a:t>
            </a:r>
            <a:r>
              <a:rPr lang="en-US" dirty="0"/>
              <a:t>. O </a:t>
            </a:r>
            <a:r>
              <a:rPr lang="en-US" dirty="0" err="1"/>
              <a:t>bien</a:t>
            </a:r>
            <a:r>
              <a:rPr lang="en-US" dirty="0"/>
              <a:t>, </a:t>
            </a:r>
            <a:r>
              <a:rPr lang="en-US" dirty="0" err="1"/>
              <a:t>si</a:t>
            </a:r>
            <a:r>
              <a:rPr lang="en-US" dirty="0"/>
              <a:t> el </a:t>
            </a:r>
            <a:r>
              <a:rPr lang="en-US" dirty="0" err="1"/>
              <a:t>pago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se </a:t>
            </a:r>
            <a:r>
              <a:rPr lang="en-US" dirty="0" err="1"/>
              <a:t>hizo</a:t>
            </a:r>
            <a:r>
              <a:rPr lang="en-US" dirty="0"/>
              <a:t>, el </a:t>
            </a:r>
            <a:r>
              <a:rPr lang="en-US" dirty="0" err="1"/>
              <a:t>Contratista</a:t>
            </a:r>
            <a:r>
              <a:rPr lang="en-US" dirty="0"/>
              <a:t> le </a:t>
            </a:r>
            <a:r>
              <a:rPr lang="en-US" dirty="0" err="1"/>
              <a:t>reembolsa</a:t>
            </a:r>
            <a:r>
              <a:rPr lang="en-US" dirty="0"/>
              <a:t> al </a:t>
            </a:r>
            <a:r>
              <a:rPr lang="en-US" dirty="0" err="1"/>
              <a:t>Cliente</a:t>
            </a:r>
            <a:r>
              <a:rPr lang="en-US" dirty="0"/>
              <a:t> la </a:t>
            </a:r>
            <a:r>
              <a:rPr lang="en-US" dirty="0" err="1"/>
              <a:t>suma</a:t>
            </a:r>
            <a:r>
              <a:rPr lang="en-US" dirty="0"/>
              <a:t> de $150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día</a:t>
            </a:r>
            <a:r>
              <a:rPr lang="en-US" dirty="0"/>
              <a:t> de </a:t>
            </a:r>
            <a:r>
              <a:rPr lang="en-US" dirty="0" err="1"/>
              <a:t>atraso</a:t>
            </a:r>
            <a:r>
              <a:rPr lang="en-US" dirty="0"/>
              <a:t> del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completar</a:t>
            </a:r>
            <a:r>
              <a:rPr lang="en-US" dirty="0"/>
              <a:t> el </a:t>
            </a:r>
            <a:r>
              <a:rPr lang="en-US" dirty="0" err="1"/>
              <a:t>trabajo</a:t>
            </a:r>
            <a:r>
              <a:rPr lang="en-US" dirty="0"/>
              <a:t> </a:t>
            </a:r>
            <a:r>
              <a:rPr lang="en-US" dirty="0" err="1"/>
              <a:t>luego</a:t>
            </a:r>
            <a:r>
              <a:rPr lang="en-US" dirty="0"/>
              <a:t> de las </a:t>
            </a:r>
            <a:r>
              <a:rPr lang="en-US" dirty="0" err="1"/>
              <a:t>fechas</a:t>
            </a:r>
            <a:r>
              <a:rPr lang="en-US" dirty="0"/>
              <a:t> </a:t>
            </a:r>
            <a:r>
              <a:rPr lang="en-US" dirty="0" err="1"/>
              <a:t>establecidas</a:t>
            </a:r>
            <a:r>
              <a:rPr lang="en-US" dirty="0"/>
              <a:t>. </a:t>
            </a:r>
            <a:r>
              <a:rPr lang="en-US" b="1" dirty="0"/>
              <a:t>La </a:t>
            </a:r>
            <a:r>
              <a:rPr lang="en-US" b="1" dirty="0" err="1"/>
              <a:t>fecha</a:t>
            </a:r>
            <a:r>
              <a:rPr lang="en-US" b="1" dirty="0"/>
              <a:t> de </a:t>
            </a:r>
            <a:r>
              <a:rPr lang="en-US" b="1" dirty="0" err="1"/>
              <a:t>terminación</a:t>
            </a:r>
            <a:r>
              <a:rPr lang="en-US" b="1" dirty="0"/>
              <a:t> </a:t>
            </a:r>
            <a:r>
              <a:rPr lang="en-US" b="1" dirty="0" err="1"/>
              <a:t>puede</a:t>
            </a:r>
            <a:r>
              <a:rPr lang="en-US" b="1" dirty="0"/>
              <a:t> </a:t>
            </a:r>
            <a:r>
              <a:rPr lang="en-US" b="1" dirty="0" err="1"/>
              <a:t>ser</a:t>
            </a:r>
            <a:r>
              <a:rPr lang="en-US" b="1" dirty="0"/>
              <a:t> </a:t>
            </a:r>
            <a:r>
              <a:rPr lang="en-US" b="1" dirty="0" err="1"/>
              <a:t>ajustada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caso</a:t>
            </a:r>
            <a:r>
              <a:rPr lang="en-US" b="1" dirty="0"/>
              <a:t> de </a:t>
            </a:r>
            <a:r>
              <a:rPr lang="en-US" b="1" dirty="0" err="1"/>
              <a:t>cambio</a:t>
            </a:r>
            <a:r>
              <a:rPr lang="en-US" b="1" dirty="0"/>
              <a:t> de </a:t>
            </a:r>
            <a:r>
              <a:rPr lang="en-US" b="1" dirty="0" err="1"/>
              <a:t>órdenes</a:t>
            </a:r>
            <a:r>
              <a:rPr lang="en-US" b="1" dirty="0"/>
              <a:t> (</a:t>
            </a:r>
            <a:r>
              <a:rPr lang="en-US" b="1" dirty="0" err="1"/>
              <a:t>incluyendo</a:t>
            </a:r>
            <a:r>
              <a:rPr lang="en-US" b="1" dirty="0"/>
              <a:t> </a:t>
            </a:r>
            <a:r>
              <a:rPr lang="en-US" b="1" dirty="0" err="1"/>
              <a:t>precio</a:t>
            </a:r>
            <a:r>
              <a:rPr lang="en-US" b="1" dirty="0"/>
              <a:t> y </a:t>
            </a:r>
            <a:r>
              <a:rPr lang="en-US" b="1" dirty="0" err="1"/>
              <a:t>cambio</a:t>
            </a:r>
            <a:r>
              <a:rPr lang="en-US" b="1" dirty="0"/>
              <a:t> de </a:t>
            </a:r>
            <a:r>
              <a:rPr lang="en-US" b="1" dirty="0" err="1"/>
              <a:t>tiempo</a:t>
            </a:r>
            <a:r>
              <a:rPr lang="en-US" b="1" dirty="0"/>
              <a:t>), </a:t>
            </a:r>
            <a:r>
              <a:rPr lang="en-US" b="1" dirty="0" err="1"/>
              <a:t>si</a:t>
            </a:r>
            <a:r>
              <a:rPr lang="en-US" b="1" dirty="0"/>
              <a:t> </a:t>
            </a:r>
            <a:r>
              <a:rPr lang="en-US" b="1" dirty="0" err="1"/>
              <a:t>puesto</a:t>
            </a:r>
            <a:r>
              <a:rPr lang="en-US" b="1" dirty="0"/>
              <a:t> </a:t>
            </a:r>
            <a:r>
              <a:rPr lang="en-US" b="1" dirty="0" err="1"/>
              <a:t>por</a:t>
            </a:r>
            <a:r>
              <a:rPr lang="en-US" b="1" dirty="0"/>
              <a:t> </a:t>
            </a:r>
            <a:r>
              <a:rPr lang="en-US" b="1" dirty="0" err="1"/>
              <a:t>escrito</a:t>
            </a:r>
            <a:r>
              <a:rPr lang="en-US" b="1" dirty="0"/>
              <a:t> entre </a:t>
            </a:r>
            <a:r>
              <a:rPr lang="en-US" b="1" dirty="0" err="1"/>
              <a:t>Contratista</a:t>
            </a:r>
            <a:r>
              <a:rPr lang="en-US" b="1" dirty="0"/>
              <a:t> y </a:t>
            </a:r>
            <a:r>
              <a:rPr lang="en-US" b="1" dirty="0" err="1"/>
              <a:t>Cliente</a:t>
            </a:r>
            <a:r>
              <a:rPr lang="en-US" b="1" dirty="0"/>
              <a:t>.</a:t>
            </a:r>
            <a:endParaRPr lang="en-US" dirty="0"/>
          </a:p>
          <a:p>
            <a:r>
              <a:rPr lang="en-US" dirty="0"/>
              <a:t> </a:t>
            </a:r>
            <a:r>
              <a:rPr lang="en-US" b="1" dirty="0" err="1"/>
              <a:t>Iniciales</a:t>
            </a:r>
            <a:r>
              <a:rPr lang="en-US" b="1" dirty="0"/>
              <a:t> del </a:t>
            </a:r>
            <a:r>
              <a:rPr lang="en-US" b="1" dirty="0" err="1"/>
              <a:t>Contratista</a:t>
            </a:r>
            <a:r>
              <a:rPr lang="en-US" b="1" dirty="0"/>
              <a:t>: _____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dirty="0"/>
              <a:t> 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199" y="8347982"/>
            <a:ext cx="6905625" cy="141514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7087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092" y="373268"/>
            <a:ext cx="6629813" cy="974240"/>
          </a:xfrm>
        </p:spPr>
        <p:txBody>
          <a:bodyPr>
            <a:noAutofit/>
          </a:bodyPr>
          <a:lstStyle/>
          <a:p>
            <a:pPr algn="r"/>
            <a:r>
              <a:rPr lang="en-US" sz="2500" dirty="0" err="1"/>
              <a:t>Contrato</a:t>
            </a:r>
            <a:r>
              <a:rPr lang="en-US" sz="2500" dirty="0"/>
              <a:t> del </a:t>
            </a:r>
            <a:r>
              <a:rPr lang="en-US" sz="2500" dirty="0" err="1"/>
              <a:t>Contratista</a:t>
            </a:r>
            <a:r>
              <a:rPr lang="en-US" sz="2500" dirty="0"/>
              <a:t> Independiente – </a:t>
            </a:r>
            <a:r>
              <a:rPr lang="en-US" sz="2500" dirty="0" err="1"/>
              <a:t>Parte</a:t>
            </a:r>
            <a:r>
              <a:rPr lang="en-US" sz="2500" dirty="0"/>
              <a:t>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081" y="9702166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11	CPCON v1 2May17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4522" y="1129241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0315" y="1323192"/>
            <a:ext cx="6724672" cy="813649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ea typeface="Times New Roman"/>
              </a:rPr>
              <a:t>12. </a:t>
            </a:r>
            <a:r>
              <a:rPr lang="en-US" b="1" dirty="0" err="1">
                <a:ea typeface="Times New Roman"/>
              </a:rPr>
              <a:t>Garantía</a:t>
            </a:r>
            <a:r>
              <a:rPr lang="en-US" b="1" dirty="0">
                <a:ea typeface="Times New Roman"/>
              </a:rPr>
              <a:t>:</a:t>
            </a:r>
            <a:r>
              <a:rPr lang="en-US" dirty="0">
                <a:ea typeface="Times New Roman"/>
              </a:rPr>
              <a:t> El </a:t>
            </a:r>
            <a:r>
              <a:rPr lang="en-US" dirty="0" err="1">
                <a:ea typeface="Times New Roman"/>
              </a:rPr>
              <a:t>Contratista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garantiza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todos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los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servicios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durante</a:t>
            </a:r>
            <a:r>
              <a:rPr lang="en-US" dirty="0">
                <a:ea typeface="Times New Roman"/>
              </a:rPr>
              <a:t> un (1) </a:t>
            </a:r>
            <a:r>
              <a:rPr lang="en-US" dirty="0" err="1">
                <a:ea typeface="Times New Roman"/>
              </a:rPr>
              <a:t>año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luego</a:t>
            </a:r>
            <a:r>
              <a:rPr lang="en-US" dirty="0">
                <a:ea typeface="Times New Roman"/>
              </a:rPr>
              <a:t> de la </a:t>
            </a:r>
            <a:r>
              <a:rPr lang="en-US" dirty="0" err="1">
                <a:ea typeface="Times New Roman"/>
              </a:rPr>
              <a:t>entrega</a:t>
            </a:r>
            <a:r>
              <a:rPr lang="en-US" dirty="0">
                <a:ea typeface="Times New Roman"/>
              </a:rPr>
              <a:t>. Si </a:t>
            </a:r>
            <a:r>
              <a:rPr lang="en-US" dirty="0" err="1">
                <a:ea typeface="Times New Roman"/>
              </a:rPr>
              <a:t>cualquier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parte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desarrolla</a:t>
            </a:r>
            <a:r>
              <a:rPr lang="en-US" dirty="0">
                <a:ea typeface="Times New Roman"/>
              </a:rPr>
              <a:t> un </a:t>
            </a:r>
            <a:r>
              <a:rPr lang="en-US" dirty="0" err="1">
                <a:ea typeface="Times New Roman"/>
              </a:rPr>
              <a:t>problema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dentro</a:t>
            </a:r>
            <a:r>
              <a:rPr lang="en-US" dirty="0">
                <a:ea typeface="Times New Roman"/>
              </a:rPr>
              <a:t> de un (1) </a:t>
            </a:r>
            <a:r>
              <a:rPr lang="en-US" dirty="0" err="1">
                <a:ea typeface="Times New Roman"/>
              </a:rPr>
              <a:t>año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luego</a:t>
            </a:r>
            <a:r>
              <a:rPr lang="en-US" dirty="0">
                <a:ea typeface="Times New Roman"/>
              </a:rPr>
              <a:t> de la </a:t>
            </a:r>
            <a:r>
              <a:rPr lang="en-US" dirty="0" err="1">
                <a:ea typeface="Times New Roman"/>
              </a:rPr>
              <a:t>entrega</a:t>
            </a:r>
            <a:r>
              <a:rPr lang="en-US" dirty="0">
                <a:ea typeface="Times New Roman"/>
              </a:rPr>
              <a:t>, el </a:t>
            </a:r>
            <a:r>
              <a:rPr lang="en-US" dirty="0" err="1">
                <a:ea typeface="Times New Roman"/>
              </a:rPr>
              <a:t>Contratista</a:t>
            </a:r>
            <a:r>
              <a:rPr lang="en-US" dirty="0">
                <a:ea typeface="Times New Roman"/>
              </a:rPr>
              <a:t> lo </a:t>
            </a:r>
            <a:r>
              <a:rPr lang="en-US" dirty="0" err="1">
                <a:ea typeface="Times New Roman"/>
              </a:rPr>
              <a:t>debe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reparar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dentro</a:t>
            </a:r>
            <a:r>
              <a:rPr lang="en-US" dirty="0">
                <a:ea typeface="Times New Roman"/>
              </a:rPr>
              <a:t> de </a:t>
            </a:r>
            <a:r>
              <a:rPr lang="en-US" dirty="0" err="1">
                <a:ea typeface="Times New Roman"/>
              </a:rPr>
              <a:t>tres</a:t>
            </a:r>
            <a:r>
              <a:rPr lang="en-US" dirty="0">
                <a:ea typeface="Times New Roman"/>
              </a:rPr>
              <a:t> (3) </a:t>
            </a:r>
            <a:r>
              <a:rPr lang="en-US" dirty="0" err="1">
                <a:ea typeface="Times New Roman"/>
              </a:rPr>
              <a:t>días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laborables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luego</a:t>
            </a:r>
            <a:r>
              <a:rPr lang="en-US" dirty="0">
                <a:ea typeface="Times New Roman"/>
              </a:rPr>
              <a:t> de la </a:t>
            </a:r>
            <a:r>
              <a:rPr lang="en-US" dirty="0" err="1">
                <a:ea typeface="Times New Roman"/>
              </a:rPr>
              <a:t>notificación</a:t>
            </a:r>
            <a:r>
              <a:rPr lang="en-US" dirty="0">
                <a:ea typeface="Times New Roman"/>
              </a:rPr>
              <a:t> de </a:t>
            </a:r>
            <a:r>
              <a:rPr lang="en-US" dirty="0" err="1">
                <a:ea typeface="Times New Roman"/>
              </a:rPr>
              <a:t>parte</a:t>
            </a:r>
            <a:r>
              <a:rPr lang="en-US" dirty="0">
                <a:ea typeface="Times New Roman"/>
              </a:rPr>
              <a:t> del </a:t>
            </a:r>
            <a:r>
              <a:rPr lang="en-US" dirty="0" err="1">
                <a:ea typeface="Times New Roman"/>
              </a:rPr>
              <a:t>Cliente</a:t>
            </a:r>
            <a:r>
              <a:rPr lang="en-US" dirty="0">
                <a:ea typeface="Times New Roman"/>
              </a:rPr>
              <a:t>, sin </a:t>
            </a:r>
            <a:r>
              <a:rPr lang="en-US" dirty="0" err="1">
                <a:ea typeface="Times New Roman"/>
              </a:rPr>
              <a:t>gasto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adicional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por</a:t>
            </a:r>
            <a:r>
              <a:rPr lang="en-US" dirty="0">
                <a:ea typeface="Times New Roman"/>
              </a:rPr>
              <a:t> el </a:t>
            </a:r>
            <a:r>
              <a:rPr lang="en-US" dirty="0" err="1">
                <a:ea typeface="Times New Roman"/>
              </a:rPr>
              <a:t>Cliente</a:t>
            </a:r>
            <a:r>
              <a:rPr lang="en-US" dirty="0">
                <a:ea typeface="Times New Roman"/>
              </a:rPr>
              <a:t>. Si el </a:t>
            </a:r>
            <a:r>
              <a:rPr lang="en-US" dirty="0" err="1">
                <a:ea typeface="Times New Roman"/>
              </a:rPr>
              <a:t>Contratista</a:t>
            </a:r>
            <a:r>
              <a:rPr lang="en-US" dirty="0">
                <a:ea typeface="Times New Roman"/>
              </a:rPr>
              <a:t> no </a:t>
            </a:r>
            <a:r>
              <a:rPr lang="en-US" dirty="0" err="1">
                <a:ea typeface="Times New Roman"/>
              </a:rPr>
              <a:t>procede</a:t>
            </a:r>
            <a:r>
              <a:rPr lang="en-US" dirty="0">
                <a:ea typeface="Times New Roman"/>
              </a:rPr>
              <a:t> a la </a:t>
            </a:r>
            <a:r>
              <a:rPr lang="en-US" dirty="0" err="1">
                <a:ea typeface="Times New Roman"/>
              </a:rPr>
              <a:t>reparación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dentro</a:t>
            </a:r>
            <a:r>
              <a:rPr lang="en-US" dirty="0">
                <a:ea typeface="Times New Roman"/>
              </a:rPr>
              <a:t> de </a:t>
            </a:r>
            <a:r>
              <a:rPr lang="en-US" dirty="0" err="1">
                <a:ea typeface="Times New Roman"/>
              </a:rPr>
              <a:t>tres</a:t>
            </a:r>
            <a:r>
              <a:rPr lang="en-US" dirty="0">
                <a:ea typeface="Times New Roman"/>
              </a:rPr>
              <a:t> (3) </a:t>
            </a:r>
            <a:r>
              <a:rPr lang="en-US" dirty="0" err="1">
                <a:ea typeface="Times New Roman"/>
              </a:rPr>
              <a:t>dias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laborables</a:t>
            </a:r>
            <a:r>
              <a:rPr lang="en-US" dirty="0">
                <a:ea typeface="Times New Roman"/>
              </a:rPr>
              <a:t>, el </a:t>
            </a:r>
            <a:r>
              <a:rPr lang="en-US" dirty="0" err="1">
                <a:ea typeface="Times New Roman"/>
              </a:rPr>
              <a:t>Cliente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puede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buscar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una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tercera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parte</a:t>
            </a:r>
            <a:r>
              <a:rPr lang="en-US" dirty="0">
                <a:ea typeface="Times New Roman"/>
              </a:rPr>
              <a:t> para </a:t>
            </a:r>
            <a:r>
              <a:rPr lang="en-US" dirty="0" err="1">
                <a:ea typeface="Times New Roman"/>
              </a:rPr>
              <a:t>completar</a:t>
            </a:r>
            <a:r>
              <a:rPr lang="en-US" dirty="0">
                <a:ea typeface="Times New Roman"/>
              </a:rPr>
              <a:t> las </a:t>
            </a:r>
            <a:r>
              <a:rPr lang="en-US" dirty="0" err="1">
                <a:ea typeface="Times New Roman"/>
              </a:rPr>
              <a:t>reparaciones</a:t>
            </a:r>
            <a:r>
              <a:rPr lang="en-US" dirty="0">
                <a:ea typeface="Times New Roman"/>
              </a:rPr>
              <a:t> y el </a:t>
            </a:r>
            <a:r>
              <a:rPr lang="en-US" dirty="0" err="1">
                <a:ea typeface="Times New Roman"/>
              </a:rPr>
              <a:t>Cliente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puede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atribuir</a:t>
            </a:r>
            <a:r>
              <a:rPr lang="en-US" dirty="0">
                <a:ea typeface="Times New Roman"/>
              </a:rPr>
              <a:t> al </a:t>
            </a:r>
            <a:r>
              <a:rPr lang="en-US" dirty="0" err="1">
                <a:ea typeface="Times New Roman"/>
              </a:rPr>
              <a:t>Contratista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cualquier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costo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razonable</a:t>
            </a:r>
            <a:r>
              <a:rPr lang="en-US" dirty="0">
                <a:ea typeface="Times New Roman"/>
              </a:rPr>
              <a:t> para </a:t>
            </a:r>
            <a:r>
              <a:rPr lang="en-US" dirty="0" err="1">
                <a:ea typeface="Times New Roman"/>
              </a:rPr>
              <a:t>completar</a:t>
            </a:r>
            <a:r>
              <a:rPr lang="en-US" dirty="0">
                <a:ea typeface="Times New Roman"/>
              </a:rPr>
              <a:t> la </a:t>
            </a:r>
            <a:r>
              <a:rPr lang="en-US" dirty="0" err="1">
                <a:ea typeface="Times New Roman"/>
              </a:rPr>
              <a:t>reparación</a:t>
            </a:r>
            <a:r>
              <a:rPr lang="en-US" dirty="0">
                <a:ea typeface="Times New Roman"/>
              </a:rPr>
              <a:t>. </a:t>
            </a:r>
            <a:endParaRPr lang="en-US" dirty="0">
              <a:latin typeface="Times New Roman"/>
              <a:ea typeface="Times New Roman"/>
            </a:endParaRPr>
          </a:p>
          <a:p>
            <a:pPr>
              <a:spcBef>
                <a:spcPts val="0"/>
              </a:spcBef>
            </a:pPr>
            <a:r>
              <a:rPr lang="en-US" dirty="0">
                <a:ea typeface="Times New Roman"/>
              </a:rPr>
              <a:t> </a:t>
            </a:r>
            <a:endParaRPr lang="en-US" dirty="0">
              <a:latin typeface="Times New Roman"/>
              <a:ea typeface="Times New Roman"/>
            </a:endParaRPr>
          </a:p>
          <a:p>
            <a:pPr>
              <a:spcBef>
                <a:spcPts val="0"/>
              </a:spcBef>
            </a:pPr>
            <a:r>
              <a:rPr lang="en-US" b="1" dirty="0">
                <a:ea typeface="Times New Roman"/>
              </a:rPr>
              <a:t>13. </a:t>
            </a:r>
            <a:r>
              <a:rPr lang="en-US" b="1" dirty="0" err="1">
                <a:ea typeface="Times New Roman"/>
              </a:rPr>
              <a:t>Renuncia</a:t>
            </a:r>
            <a:r>
              <a:rPr lang="en-US" b="1" dirty="0">
                <a:ea typeface="Times New Roman"/>
              </a:rPr>
              <a:t>:</a:t>
            </a:r>
            <a:r>
              <a:rPr lang="en-US" dirty="0">
                <a:ea typeface="Times New Roman"/>
              </a:rPr>
              <a:t> Si el </a:t>
            </a:r>
            <a:r>
              <a:rPr lang="en-US" dirty="0" err="1">
                <a:ea typeface="Times New Roman"/>
              </a:rPr>
              <a:t>Cliente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falla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en</a:t>
            </a:r>
            <a:r>
              <a:rPr lang="en-US" dirty="0">
                <a:ea typeface="Times New Roman"/>
              </a:rPr>
              <a:t> que se </a:t>
            </a:r>
            <a:r>
              <a:rPr lang="en-US" dirty="0" err="1">
                <a:ea typeface="Times New Roman"/>
              </a:rPr>
              <a:t>cumplan</a:t>
            </a:r>
            <a:r>
              <a:rPr lang="en-US" dirty="0">
                <a:ea typeface="Times New Roman"/>
              </a:rPr>
              <a:t> al pie de la </a:t>
            </a:r>
            <a:r>
              <a:rPr lang="en-US" dirty="0" err="1">
                <a:ea typeface="Times New Roman"/>
              </a:rPr>
              <a:t>letra</a:t>
            </a:r>
            <a:r>
              <a:rPr lang="en-US" dirty="0">
                <a:ea typeface="Times New Roman"/>
              </a:rPr>
              <a:t> las </a:t>
            </a:r>
            <a:r>
              <a:rPr lang="en-US" dirty="0" err="1">
                <a:ea typeface="Times New Roman"/>
              </a:rPr>
              <a:t>provisiones</a:t>
            </a:r>
            <a:r>
              <a:rPr lang="en-US" dirty="0">
                <a:ea typeface="Times New Roman"/>
              </a:rPr>
              <a:t> de </a:t>
            </a:r>
            <a:r>
              <a:rPr lang="en-US" dirty="0" err="1">
                <a:ea typeface="Times New Roman"/>
              </a:rPr>
              <a:t>este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Contrato</a:t>
            </a:r>
            <a:r>
              <a:rPr lang="en-US" dirty="0">
                <a:ea typeface="Times New Roman"/>
              </a:rPr>
              <a:t>, no </a:t>
            </a:r>
            <a:r>
              <a:rPr lang="en-US" dirty="0" err="1">
                <a:ea typeface="Times New Roman"/>
              </a:rPr>
              <a:t>significa</a:t>
            </a:r>
            <a:r>
              <a:rPr lang="en-US" dirty="0">
                <a:ea typeface="Times New Roman"/>
              </a:rPr>
              <a:t> que </a:t>
            </a:r>
            <a:r>
              <a:rPr lang="en-US" dirty="0" err="1">
                <a:ea typeface="Times New Roman"/>
              </a:rPr>
              <a:t>haya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renuncia</a:t>
            </a:r>
            <a:r>
              <a:rPr lang="en-US" dirty="0">
                <a:ea typeface="Times New Roman"/>
              </a:rPr>
              <a:t> de </a:t>
            </a:r>
            <a:r>
              <a:rPr lang="en-US" dirty="0" err="1">
                <a:ea typeface="Times New Roman"/>
              </a:rPr>
              <a:t>violación</a:t>
            </a:r>
            <a:r>
              <a:rPr lang="en-US" dirty="0">
                <a:ea typeface="Times New Roman"/>
              </a:rPr>
              <a:t>, </a:t>
            </a:r>
            <a:r>
              <a:rPr lang="en-US" dirty="0" err="1">
                <a:ea typeface="Times New Roman"/>
              </a:rPr>
              <a:t>ni</a:t>
            </a:r>
            <a:r>
              <a:rPr lang="en-US" dirty="0">
                <a:ea typeface="Times New Roman"/>
              </a:rPr>
              <a:t> que un </a:t>
            </a:r>
            <a:r>
              <a:rPr lang="en-US" dirty="0" err="1">
                <a:ea typeface="Times New Roman"/>
              </a:rPr>
              <a:t>pago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parcial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externo</a:t>
            </a:r>
            <a:r>
              <a:rPr lang="en-US" dirty="0">
                <a:ea typeface="Times New Roman"/>
              </a:rPr>
              <a:t> a la “</a:t>
            </a:r>
            <a:r>
              <a:rPr lang="en-US" dirty="0" err="1">
                <a:ea typeface="Times New Roman"/>
              </a:rPr>
              <a:t>Tabla</a:t>
            </a:r>
            <a:r>
              <a:rPr lang="en-US" dirty="0">
                <a:ea typeface="Times New Roman"/>
              </a:rPr>
              <a:t> de Pago” sea </a:t>
            </a:r>
            <a:r>
              <a:rPr lang="en-US" dirty="0" err="1">
                <a:ea typeface="Times New Roman"/>
              </a:rPr>
              <a:t>debido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como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renuncia</a:t>
            </a:r>
            <a:r>
              <a:rPr lang="en-US" dirty="0">
                <a:ea typeface="Times New Roman"/>
              </a:rPr>
              <a:t> a </a:t>
            </a:r>
            <a:r>
              <a:rPr lang="en-US" dirty="0" err="1">
                <a:ea typeface="Times New Roman"/>
              </a:rPr>
              <a:t>los</a:t>
            </a:r>
            <a:r>
              <a:rPr lang="en-US" dirty="0">
                <a:ea typeface="Times New Roman"/>
              </a:rPr>
              <a:t> derechos del </a:t>
            </a:r>
            <a:r>
              <a:rPr lang="en-US" dirty="0" err="1">
                <a:ea typeface="Times New Roman"/>
              </a:rPr>
              <a:t>Cliente</a:t>
            </a:r>
            <a:r>
              <a:rPr lang="en-US" dirty="0">
                <a:ea typeface="Times New Roman"/>
              </a:rPr>
              <a:t> par </a:t>
            </a:r>
            <a:r>
              <a:rPr lang="en-US" dirty="0" err="1">
                <a:ea typeface="Times New Roman"/>
              </a:rPr>
              <a:t>completar</a:t>
            </a:r>
            <a:r>
              <a:rPr lang="en-US" dirty="0">
                <a:ea typeface="Times New Roman"/>
              </a:rPr>
              <a:t> al pie de la </a:t>
            </a:r>
            <a:r>
              <a:rPr lang="en-US" dirty="0" err="1">
                <a:ea typeface="Times New Roman"/>
              </a:rPr>
              <a:t>letra</a:t>
            </a:r>
            <a:r>
              <a:rPr lang="en-US" dirty="0">
                <a:ea typeface="Times New Roman"/>
              </a:rPr>
              <a:t> con </a:t>
            </a:r>
            <a:r>
              <a:rPr lang="en-US" dirty="0" err="1">
                <a:ea typeface="Times New Roman"/>
              </a:rPr>
              <a:t>los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términos</a:t>
            </a:r>
            <a:r>
              <a:rPr lang="en-US" dirty="0">
                <a:ea typeface="Times New Roman"/>
              </a:rPr>
              <a:t> de </a:t>
            </a:r>
            <a:r>
              <a:rPr lang="en-US" dirty="0" err="1">
                <a:ea typeface="Times New Roman"/>
              </a:rPr>
              <a:t>este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Contrato</a:t>
            </a:r>
            <a:r>
              <a:rPr lang="en-US" dirty="0">
                <a:ea typeface="Times New Roman"/>
              </a:rPr>
              <a:t>.</a:t>
            </a:r>
            <a:endParaRPr lang="en-US" dirty="0">
              <a:latin typeface="Times New Roman"/>
              <a:ea typeface="Times New Roman"/>
            </a:endParaRPr>
          </a:p>
          <a:p>
            <a:pPr>
              <a:spcBef>
                <a:spcPts val="0"/>
              </a:spcBef>
            </a:pPr>
            <a:r>
              <a:rPr lang="en-US" dirty="0">
                <a:ea typeface="Times New Roman"/>
              </a:rPr>
              <a:t> </a:t>
            </a:r>
            <a:endParaRPr lang="en-US" dirty="0">
              <a:latin typeface="Times New Roman"/>
              <a:ea typeface="Times New Roman"/>
            </a:endParaRPr>
          </a:p>
          <a:p>
            <a:pPr>
              <a:spcBef>
                <a:spcPts val="0"/>
              </a:spcBef>
            </a:pPr>
            <a:r>
              <a:rPr lang="en-US" b="1" dirty="0">
                <a:ea typeface="Times New Roman"/>
              </a:rPr>
              <a:t>14. </a:t>
            </a:r>
            <a:r>
              <a:rPr lang="en-US" b="1" dirty="0" err="1">
                <a:ea typeface="Times New Roman"/>
              </a:rPr>
              <a:t>Dirección</a:t>
            </a:r>
            <a:r>
              <a:rPr lang="en-US" b="1" dirty="0">
                <a:ea typeface="Times New Roman"/>
              </a:rPr>
              <a:t>:</a:t>
            </a:r>
            <a:r>
              <a:rPr lang="en-US" dirty="0">
                <a:ea typeface="Times New Roman"/>
              </a:rPr>
              <a:t> El </a:t>
            </a:r>
            <a:r>
              <a:rPr lang="en-US" dirty="0" err="1">
                <a:ea typeface="Times New Roman"/>
              </a:rPr>
              <a:t>Contratista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provee</a:t>
            </a:r>
            <a:r>
              <a:rPr lang="en-US" dirty="0">
                <a:ea typeface="Times New Roman"/>
              </a:rPr>
              <a:t> al </a:t>
            </a:r>
            <a:r>
              <a:rPr lang="en-US" dirty="0" err="1">
                <a:ea typeface="Times New Roman"/>
              </a:rPr>
              <a:t>Cliente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nombre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completo</a:t>
            </a:r>
            <a:r>
              <a:rPr lang="en-US" dirty="0">
                <a:ea typeface="Times New Roman"/>
              </a:rPr>
              <a:t> y </a:t>
            </a:r>
            <a:r>
              <a:rPr lang="en-US" dirty="0" err="1">
                <a:ea typeface="Times New Roman"/>
              </a:rPr>
              <a:t>verdadero</a:t>
            </a:r>
            <a:r>
              <a:rPr lang="en-US" dirty="0">
                <a:ea typeface="Times New Roman"/>
              </a:rPr>
              <a:t>, </a:t>
            </a:r>
            <a:r>
              <a:rPr lang="en-US" dirty="0" err="1">
                <a:ea typeface="Times New Roman"/>
              </a:rPr>
              <a:t>punto</a:t>
            </a:r>
            <a:r>
              <a:rPr lang="en-US" dirty="0">
                <a:ea typeface="Times New Roman"/>
              </a:rPr>
              <a:t> de </a:t>
            </a:r>
            <a:r>
              <a:rPr lang="en-US" dirty="0" err="1">
                <a:ea typeface="Times New Roman"/>
              </a:rPr>
              <a:t>contacto</a:t>
            </a:r>
            <a:r>
              <a:rPr lang="en-US" dirty="0">
                <a:ea typeface="Times New Roman"/>
              </a:rPr>
              <a:t>, </a:t>
            </a:r>
            <a:r>
              <a:rPr lang="en-US" dirty="0" err="1">
                <a:ea typeface="Times New Roman"/>
              </a:rPr>
              <a:t>dirección</a:t>
            </a:r>
            <a:r>
              <a:rPr lang="en-US" dirty="0">
                <a:ea typeface="Times New Roman"/>
              </a:rPr>
              <a:t>, </a:t>
            </a:r>
            <a:r>
              <a:rPr lang="en-US" dirty="0" err="1">
                <a:ea typeface="Times New Roman"/>
              </a:rPr>
              <a:t>teléfono</a:t>
            </a:r>
            <a:r>
              <a:rPr lang="en-US" dirty="0">
                <a:ea typeface="Times New Roman"/>
              </a:rPr>
              <a:t>, y </a:t>
            </a:r>
            <a:r>
              <a:rPr lang="en-US" dirty="0" err="1">
                <a:ea typeface="Times New Roman"/>
              </a:rPr>
              <a:t>Número</a:t>
            </a:r>
            <a:r>
              <a:rPr lang="en-US" dirty="0">
                <a:ea typeface="Times New Roman"/>
              </a:rPr>
              <a:t> de </a:t>
            </a:r>
            <a:r>
              <a:rPr lang="en-US" dirty="0" err="1">
                <a:ea typeface="Times New Roman"/>
              </a:rPr>
              <a:t>Identificación</a:t>
            </a:r>
            <a:r>
              <a:rPr lang="en-US" dirty="0">
                <a:ea typeface="Times New Roman"/>
              </a:rPr>
              <a:t> de </a:t>
            </a:r>
            <a:r>
              <a:rPr lang="en-US" dirty="0" err="1">
                <a:ea typeface="Times New Roman"/>
              </a:rPr>
              <a:t>Empleado</a:t>
            </a:r>
            <a:r>
              <a:rPr lang="en-US" dirty="0">
                <a:ea typeface="Times New Roman"/>
              </a:rPr>
              <a:t> Federal o </a:t>
            </a:r>
            <a:r>
              <a:rPr lang="en-US" dirty="0" err="1">
                <a:ea typeface="Times New Roman"/>
              </a:rPr>
              <a:t>Numero</a:t>
            </a:r>
            <a:r>
              <a:rPr lang="en-US" dirty="0">
                <a:ea typeface="Times New Roman"/>
              </a:rPr>
              <a:t> de </a:t>
            </a:r>
            <a:r>
              <a:rPr lang="en-US" dirty="0" err="1">
                <a:ea typeface="Times New Roman"/>
              </a:rPr>
              <a:t>Seguridad</a:t>
            </a:r>
            <a:r>
              <a:rPr lang="en-US" dirty="0">
                <a:ea typeface="Times New Roman"/>
              </a:rPr>
              <a:t> Social.</a:t>
            </a:r>
            <a:endParaRPr lang="en-US" dirty="0">
              <a:latin typeface="Times New Roman"/>
              <a:ea typeface="Times New Roman"/>
            </a:endParaRPr>
          </a:p>
          <a:p>
            <a:pPr>
              <a:spcBef>
                <a:spcPts val="0"/>
              </a:spcBef>
              <a:tabLst>
                <a:tab pos="0" algn="l"/>
              </a:tabLst>
            </a:pPr>
            <a:r>
              <a:rPr lang="en-US" b="1" dirty="0">
                <a:ea typeface="Times New Roman"/>
              </a:rPr>
              <a:t> </a:t>
            </a:r>
            <a:endParaRPr lang="en-US" dirty="0">
              <a:latin typeface="Times New Roman"/>
              <a:ea typeface="Times New Roman"/>
            </a:endParaRPr>
          </a:p>
          <a:p>
            <a:pPr>
              <a:spcBef>
                <a:spcPts val="0"/>
              </a:spcBef>
            </a:pPr>
            <a:r>
              <a:rPr lang="en-US" b="1" dirty="0">
                <a:ea typeface="Times New Roman"/>
              </a:rPr>
              <a:t>15. </a:t>
            </a:r>
            <a:r>
              <a:rPr lang="en-US" b="1" dirty="0" err="1">
                <a:ea typeface="Times New Roman"/>
              </a:rPr>
              <a:t>Arbitración</a:t>
            </a:r>
            <a:r>
              <a:rPr lang="en-US" b="1" dirty="0">
                <a:ea typeface="Times New Roman"/>
              </a:rPr>
              <a:t>: </a:t>
            </a:r>
            <a:endParaRPr lang="en-US" dirty="0">
              <a:latin typeface="Times New Roman"/>
              <a:ea typeface="Times New Roman"/>
            </a:endParaRPr>
          </a:p>
          <a:p>
            <a:pPr>
              <a:spcBef>
                <a:spcPts val="0"/>
              </a:spcBef>
            </a:pPr>
            <a:r>
              <a:rPr lang="en-US" dirty="0">
                <a:ea typeface="Times New Roman"/>
                <a:cs typeface="Times New Roman"/>
              </a:rPr>
              <a:t>El </a:t>
            </a:r>
            <a:r>
              <a:rPr lang="en-US" dirty="0" err="1">
                <a:ea typeface="Times New Roman"/>
                <a:cs typeface="Times New Roman"/>
              </a:rPr>
              <a:t>Cliente</a:t>
            </a:r>
            <a:r>
              <a:rPr lang="en-US" dirty="0">
                <a:ea typeface="Times New Roman"/>
                <a:cs typeface="Times New Roman"/>
              </a:rPr>
              <a:t> y el </a:t>
            </a:r>
            <a:r>
              <a:rPr lang="en-US" dirty="0" err="1">
                <a:ea typeface="Times New Roman"/>
                <a:cs typeface="Times New Roman"/>
              </a:rPr>
              <a:t>Contratista</a:t>
            </a:r>
            <a:r>
              <a:rPr lang="en-US" dirty="0">
                <a:ea typeface="Times New Roman"/>
                <a:cs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</a:rPr>
              <a:t>concuerdan</a:t>
            </a:r>
            <a:r>
              <a:rPr lang="en-US" dirty="0">
                <a:ea typeface="Times New Roman"/>
                <a:cs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</a:rPr>
              <a:t>en</a:t>
            </a:r>
            <a:r>
              <a:rPr lang="en-US" dirty="0">
                <a:ea typeface="Times New Roman"/>
                <a:cs typeface="Times New Roman"/>
              </a:rPr>
              <a:t> que, </a:t>
            </a:r>
            <a:r>
              <a:rPr lang="en-US" dirty="0" err="1">
                <a:ea typeface="Times New Roman"/>
                <a:cs typeface="Times New Roman"/>
              </a:rPr>
              <a:t>si</a:t>
            </a:r>
            <a:r>
              <a:rPr lang="en-US" dirty="0">
                <a:ea typeface="Times New Roman"/>
                <a:cs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</a:rPr>
              <a:t>alguna</a:t>
            </a:r>
            <a:r>
              <a:rPr lang="en-US" dirty="0">
                <a:ea typeface="Times New Roman"/>
                <a:cs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</a:rPr>
              <a:t>controversia</a:t>
            </a:r>
            <a:r>
              <a:rPr lang="en-US" dirty="0">
                <a:ea typeface="Times New Roman"/>
                <a:cs typeface="Times New Roman"/>
              </a:rPr>
              <a:t> o </a:t>
            </a:r>
            <a:r>
              <a:rPr lang="en-US" dirty="0" err="1">
                <a:ea typeface="Times New Roman"/>
                <a:cs typeface="Times New Roman"/>
              </a:rPr>
              <a:t>relclamación</a:t>
            </a:r>
            <a:r>
              <a:rPr lang="en-US" dirty="0">
                <a:ea typeface="Times New Roman"/>
                <a:cs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</a:rPr>
              <a:t>surja</a:t>
            </a:r>
            <a:r>
              <a:rPr lang="en-US" dirty="0">
                <a:ea typeface="Times New Roman"/>
                <a:cs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</a:rPr>
              <a:t>en</a:t>
            </a:r>
            <a:r>
              <a:rPr lang="en-US" dirty="0">
                <a:ea typeface="Times New Roman"/>
                <a:cs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</a:rPr>
              <a:t>relación</a:t>
            </a:r>
            <a:r>
              <a:rPr lang="en-US" dirty="0">
                <a:ea typeface="Times New Roman"/>
                <a:cs typeface="Times New Roman"/>
              </a:rPr>
              <a:t> a </a:t>
            </a:r>
            <a:r>
              <a:rPr lang="en-US" dirty="0" err="1">
                <a:ea typeface="Times New Roman"/>
                <a:cs typeface="Times New Roman"/>
              </a:rPr>
              <a:t>este</a:t>
            </a:r>
            <a:r>
              <a:rPr lang="en-US" dirty="0">
                <a:ea typeface="Times New Roman"/>
                <a:cs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</a:rPr>
              <a:t>Contrato</a:t>
            </a:r>
            <a:r>
              <a:rPr lang="en-US" dirty="0">
                <a:ea typeface="Times New Roman"/>
                <a:cs typeface="Times New Roman"/>
              </a:rPr>
              <a:t>, no </a:t>
            </a:r>
            <a:r>
              <a:rPr lang="en-US" dirty="0" err="1">
                <a:ea typeface="Times New Roman"/>
                <a:cs typeface="Times New Roman"/>
              </a:rPr>
              <a:t>puede</a:t>
            </a:r>
            <a:r>
              <a:rPr lang="en-US" dirty="0">
                <a:ea typeface="Times New Roman"/>
                <a:cs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</a:rPr>
              <a:t>llevar</a:t>
            </a:r>
            <a:r>
              <a:rPr lang="en-US" dirty="0">
                <a:ea typeface="Times New Roman"/>
                <a:cs typeface="Times New Roman"/>
              </a:rPr>
              <a:t> a </a:t>
            </a:r>
            <a:r>
              <a:rPr lang="en-US" dirty="0" err="1">
                <a:ea typeface="Times New Roman"/>
                <a:cs typeface="Times New Roman"/>
              </a:rPr>
              <a:t>discusiones</a:t>
            </a:r>
            <a:r>
              <a:rPr lang="en-US" dirty="0">
                <a:ea typeface="Times New Roman"/>
                <a:cs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</a:rPr>
              <a:t>directas</a:t>
            </a:r>
            <a:r>
              <a:rPr lang="en-US" dirty="0">
                <a:ea typeface="Times New Roman"/>
                <a:cs typeface="Times New Roman"/>
              </a:rPr>
              <a:t>, primero </a:t>
            </a:r>
            <a:r>
              <a:rPr lang="en-US" dirty="0" err="1">
                <a:ea typeface="Times New Roman"/>
                <a:cs typeface="Times New Roman"/>
              </a:rPr>
              <a:t>habrá</a:t>
            </a:r>
            <a:r>
              <a:rPr lang="en-US" dirty="0">
                <a:ea typeface="Times New Roman"/>
                <a:cs typeface="Times New Roman"/>
              </a:rPr>
              <a:t> que </a:t>
            </a:r>
            <a:r>
              <a:rPr lang="en-US" dirty="0" err="1">
                <a:ea typeface="Times New Roman"/>
                <a:cs typeface="Times New Roman"/>
              </a:rPr>
              <a:t>depositar</a:t>
            </a:r>
            <a:r>
              <a:rPr lang="en-US" dirty="0">
                <a:ea typeface="Times New Roman"/>
                <a:cs typeface="Times New Roman"/>
              </a:rPr>
              <a:t> la </a:t>
            </a:r>
            <a:r>
              <a:rPr lang="en-US" dirty="0" err="1">
                <a:ea typeface="Times New Roman"/>
                <a:cs typeface="Times New Roman"/>
              </a:rPr>
              <a:t>controversia</a:t>
            </a:r>
            <a:r>
              <a:rPr lang="en-US" dirty="0">
                <a:ea typeface="Times New Roman"/>
                <a:cs typeface="Times New Roman"/>
              </a:rPr>
              <a:t> o </a:t>
            </a:r>
            <a:r>
              <a:rPr lang="en-US" dirty="0" err="1">
                <a:ea typeface="Times New Roman"/>
                <a:cs typeface="Times New Roman"/>
              </a:rPr>
              <a:t>relamación</a:t>
            </a:r>
            <a:r>
              <a:rPr lang="en-US" dirty="0">
                <a:ea typeface="Times New Roman"/>
                <a:cs typeface="Times New Roman"/>
              </a:rPr>
              <a:t> con el </a:t>
            </a:r>
            <a:r>
              <a:rPr lang="en-US" dirty="0" err="1">
                <a:ea typeface="Times New Roman"/>
                <a:cs typeface="Times New Roman"/>
              </a:rPr>
              <a:t>mediador</a:t>
            </a:r>
            <a:r>
              <a:rPr lang="en-US" dirty="0">
                <a:ea typeface="Times New Roman"/>
                <a:cs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</a:rPr>
              <a:t>administrado</a:t>
            </a:r>
            <a:r>
              <a:rPr lang="en-US" dirty="0">
                <a:ea typeface="Times New Roman"/>
                <a:cs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</a:rPr>
              <a:t>por</a:t>
            </a:r>
            <a:r>
              <a:rPr lang="en-US" dirty="0">
                <a:ea typeface="Times New Roman"/>
                <a:cs typeface="Times New Roman"/>
              </a:rPr>
              <a:t> el </a:t>
            </a:r>
            <a:r>
              <a:rPr lang="en-US" dirty="0" err="1">
                <a:ea typeface="Times New Roman"/>
                <a:cs typeface="Times New Roman"/>
              </a:rPr>
              <a:t>Arbitro</a:t>
            </a:r>
            <a:r>
              <a:rPr lang="en-US" dirty="0">
                <a:ea typeface="Times New Roman"/>
                <a:cs typeface="Times New Roman"/>
              </a:rPr>
              <a:t> de Delaware a </a:t>
            </a:r>
            <a:r>
              <a:rPr lang="en-US" dirty="0" err="1">
                <a:ea typeface="Times New Roman"/>
                <a:cs typeface="Times New Roman"/>
              </a:rPr>
              <a:t>través</a:t>
            </a:r>
            <a:r>
              <a:rPr lang="en-US" dirty="0">
                <a:ea typeface="Times New Roman"/>
                <a:cs typeface="Times New Roman"/>
              </a:rPr>
              <a:t> de la Academia Nacional de </a:t>
            </a:r>
            <a:r>
              <a:rPr lang="en-US" dirty="0" err="1">
                <a:ea typeface="Times New Roman"/>
                <a:cs typeface="Times New Roman"/>
              </a:rPr>
              <a:t>Distinguidos</a:t>
            </a:r>
            <a:r>
              <a:rPr lang="en-US" dirty="0">
                <a:ea typeface="Times New Roman"/>
                <a:cs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</a:rPr>
              <a:t>Neutrales</a:t>
            </a:r>
            <a:r>
              <a:rPr lang="en-US" dirty="0">
                <a:ea typeface="Times New Roman"/>
                <a:cs typeface="Times New Roman"/>
              </a:rPr>
              <a:t> bajo </a:t>
            </a:r>
            <a:r>
              <a:rPr lang="en-US" dirty="0" err="1">
                <a:ea typeface="Times New Roman"/>
                <a:cs typeface="Times New Roman"/>
              </a:rPr>
              <a:t>sus</a:t>
            </a:r>
            <a:r>
              <a:rPr lang="en-US" dirty="0">
                <a:ea typeface="Times New Roman"/>
                <a:cs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</a:rPr>
              <a:t>reglas</a:t>
            </a:r>
            <a:r>
              <a:rPr lang="en-US" dirty="0">
                <a:ea typeface="Times New Roman"/>
                <a:cs typeface="Times New Roman"/>
              </a:rPr>
              <a:t>. </a:t>
            </a:r>
          </a:p>
          <a:p>
            <a:pPr>
              <a:spcBef>
                <a:spcPts val="0"/>
              </a:spcBef>
            </a:pPr>
            <a:endParaRPr lang="en-US" b="1" dirty="0"/>
          </a:p>
          <a:p>
            <a:pPr>
              <a:spcBef>
                <a:spcPts val="0"/>
              </a:spcBef>
            </a:pPr>
            <a:r>
              <a:rPr lang="en-US" b="1" dirty="0"/>
              <a:t>SI LA </a:t>
            </a:r>
            <a:r>
              <a:rPr lang="en-US" b="1" dirty="0" err="1"/>
              <a:t>CONTROVERSIA</a:t>
            </a:r>
            <a:r>
              <a:rPr lang="en-US" b="1" dirty="0"/>
              <a:t> O </a:t>
            </a:r>
            <a:r>
              <a:rPr lang="en-US" b="1" dirty="0" err="1"/>
              <a:t>RECLAMACIÓN</a:t>
            </a:r>
            <a:r>
              <a:rPr lang="en-US" b="1" dirty="0"/>
              <a:t> NO SE </a:t>
            </a:r>
            <a:r>
              <a:rPr lang="en-US" b="1" dirty="0" err="1"/>
              <a:t>RESUELVE</a:t>
            </a:r>
            <a:r>
              <a:rPr lang="en-US" b="1" dirty="0"/>
              <a:t> POR </a:t>
            </a:r>
            <a:r>
              <a:rPr lang="en-US" b="1" dirty="0" err="1"/>
              <a:t>DISCUSIÓN</a:t>
            </a:r>
            <a:r>
              <a:rPr lang="en-US" b="1" dirty="0"/>
              <a:t> </a:t>
            </a:r>
            <a:r>
              <a:rPr lang="en-US" b="1" dirty="0" err="1"/>
              <a:t>DIRECTA</a:t>
            </a:r>
            <a:r>
              <a:rPr lang="en-US" b="1" dirty="0"/>
              <a:t> O </a:t>
            </a:r>
            <a:r>
              <a:rPr lang="en-US" b="1" dirty="0" err="1"/>
              <a:t>MEDIACIÓN</a:t>
            </a:r>
            <a:r>
              <a:rPr lang="en-US" b="1" dirty="0"/>
              <a:t>, LAS </a:t>
            </a:r>
            <a:r>
              <a:rPr lang="en-US" b="1" dirty="0" err="1"/>
              <a:t>PARTES</a:t>
            </a:r>
            <a:r>
              <a:rPr lang="en-US" b="1" dirty="0"/>
              <a:t> </a:t>
            </a:r>
            <a:r>
              <a:rPr lang="en-US" b="1" dirty="0" err="1"/>
              <a:t>CONCUERDAN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QUE SE </a:t>
            </a:r>
            <a:r>
              <a:rPr lang="en-US" b="1" dirty="0" err="1"/>
              <a:t>RESUELVA</a:t>
            </a:r>
            <a:r>
              <a:rPr lang="en-US" b="1" dirty="0"/>
              <a:t> POR UNA </a:t>
            </a:r>
            <a:r>
              <a:rPr lang="en-US" b="1" dirty="0" err="1"/>
              <a:t>ARBITRAJE</a:t>
            </a:r>
            <a:r>
              <a:rPr lang="en-US" b="1" dirty="0"/>
              <a:t> FINAL Y </a:t>
            </a:r>
            <a:r>
              <a:rPr lang="en-US" b="1" dirty="0" err="1"/>
              <a:t>DEFINITIVO</a:t>
            </a:r>
            <a:r>
              <a:rPr lang="en-US" b="1" dirty="0"/>
              <a:t> </a:t>
            </a:r>
            <a:r>
              <a:rPr lang="en-US" b="1" dirty="0" err="1"/>
              <a:t>ADMINISTRADO</a:t>
            </a:r>
            <a:r>
              <a:rPr lang="en-US" b="1" dirty="0"/>
              <a:t> POR EL </a:t>
            </a:r>
            <a:r>
              <a:rPr lang="en-US" b="1" dirty="0" err="1"/>
              <a:t>ARBITRO</a:t>
            </a:r>
            <a:r>
              <a:rPr lang="en-US" b="1" dirty="0"/>
              <a:t> DE DELAWARE POR LA ACADEMIA NACIONAL DE </a:t>
            </a:r>
            <a:r>
              <a:rPr lang="en-US" b="1" dirty="0" err="1"/>
              <a:t>DISTINGUIDOS</a:t>
            </a:r>
            <a:r>
              <a:rPr lang="en-US" b="1" dirty="0"/>
              <a:t> </a:t>
            </a:r>
            <a:r>
              <a:rPr lang="en-US" b="1" dirty="0" err="1"/>
              <a:t>NEUTRALES</a:t>
            </a:r>
            <a:r>
              <a:rPr lang="en-US" b="1" dirty="0"/>
              <a:t> DE </a:t>
            </a:r>
            <a:r>
              <a:rPr lang="en-US" b="1" dirty="0" err="1"/>
              <a:t>ACUERDO</a:t>
            </a:r>
            <a:r>
              <a:rPr lang="en-US" b="1" dirty="0"/>
              <a:t> CON </a:t>
            </a:r>
            <a:r>
              <a:rPr lang="en-US" b="1" dirty="0" err="1"/>
              <a:t>SUS</a:t>
            </a:r>
            <a:r>
              <a:rPr lang="en-US" b="1" dirty="0"/>
              <a:t> </a:t>
            </a:r>
            <a:r>
              <a:rPr lang="en-US" b="1" dirty="0" err="1"/>
              <a:t>REGLAS</a:t>
            </a:r>
            <a:r>
              <a:rPr lang="en-US" b="1" dirty="0"/>
              <a:t> DE </a:t>
            </a:r>
            <a:r>
              <a:rPr lang="en-US" b="1" dirty="0" err="1"/>
              <a:t>ARBITRAJE</a:t>
            </a:r>
            <a:r>
              <a:rPr lang="en-US" b="1" dirty="0"/>
              <a:t> Y </a:t>
            </a:r>
            <a:r>
              <a:rPr lang="en-US" b="1" dirty="0" err="1"/>
              <a:t>PROCEDIMIENTO</a:t>
            </a:r>
            <a:r>
              <a:rPr lang="en-US" b="1" dirty="0"/>
              <a:t> O </a:t>
            </a:r>
            <a:r>
              <a:rPr lang="en-US" b="1" dirty="0" err="1"/>
              <a:t>VERSIONES</a:t>
            </a:r>
            <a:r>
              <a:rPr lang="en-US" b="1" dirty="0"/>
              <a:t> </a:t>
            </a:r>
            <a:r>
              <a:rPr lang="en-US" b="1" dirty="0" err="1"/>
              <a:t>SUCESIVAS</a:t>
            </a:r>
            <a:r>
              <a:rPr lang="en-US" b="1" dirty="0"/>
              <a:t> (LAS “</a:t>
            </a:r>
            <a:r>
              <a:rPr lang="en-US" b="1" dirty="0" err="1"/>
              <a:t>REGLAS</a:t>
            </a:r>
            <a:r>
              <a:rPr lang="en-US" b="1" dirty="0"/>
              <a:t> DE JAM”). LAS </a:t>
            </a:r>
            <a:r>
              <a:rPr lang="en-US" b="1" dirty="0" err="1"/>
              <a:t>REGLAS</a:t>
            </a:r>
            <a:r>
              <a:rPr lang="en-US" b="1" dirty="0"/>
              <a:t> DE JAM PARA </a:t>
            </a:r>
            <a:r>
              <a:rPr lang="en-US" b="1" dirty="0" err="1"/>
              <a:t>SELECCIÓN</a:t>
            </a:r>
            <a:r>
              <a:rPr lang="en-US" b="1" dirty="0"/>
              <a:t> DE </a:t>
            </a:r>
            <a:r>
              <a:rPr lang="en-US" b="1" dirty="0" err="1"/>
              <a:t>ARBITRAJE</a:t>
            </a:r>
            <a:r>
              <a:rPr lang="en-US" b="1" dirty="0"/>
              <a:t> DEBEN SER </a:t>
            </a:r>
            <a:r>
              <a:rPr lang="en-US" b="1" dirty="0" err="1"/>
              <a:t>SEGUIDAS</a:t>
            </a:r>
            <a:r>
              <a:rPr lang="en-US" b="1" dirty="0"/>
              <a:t>, </a:t>
            </a:r>
            <a:r>
              <a:rPr lang="en-US" b="1" dirty="0" err="1"/>
              <a:t>EXCEPTO</a:t>
            </a:r>
            <a:r>
              <a:rPr lang="en-US" b="1" dirty="0"/>
              <a:t> QUE EL </a:t>
            </a:r>
            <a:r>
              <a:rPr lang="en-US" b="1" dirty="0" err="1"/>
              <a:t>ÁRBITRO</a:t>
            </a:r>
            <a:r>
              <a:rPr lang="en-US" b="1" dirty="0"/>
              <a:t> </a:t>
            </a:r>
            <a:r>
              <a:rPr lang="en-US" b="1" dirty="0" err="1"/>
              <a:t>DEBE</a:t>
            </a:r>
            <a:r>
              <a:rPr lang="en-US" b="1" dirty="0"/>
              <a:t> </a:t>
            </a:r>
            <a:r>
              <a:rPr lang="en-US" b="1" dirty="0" err="1"/>
              <a:t>TENER</a:t>
            </a:r>
            <a:r>
              <a:rPr lang="en-US" b="1" dirty="0"/>
              <a:t> </a:t>
            </a:r>
            <a:r>
              <a:rPr lang="en-US" b="1" dirty="0" err="1"/>
              <a:t>LICENCIA</a:t>
            </a:r>
            <a:r>
              <a:rPr lang="en-US" b="1" dirty="0"/>
              <a:t> PARA </a:t>
            </a:r>
            <a:r>
              <a:rPr lang="en-US" b="1" dirty="0" err="1"/>
              <a:t>PRACTICAR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DELAWARE O SER UN </a:t>
            </a:r>
            <a:r>
              <a:rPr lang="en-US" b="1" dirty="0" err="1"/>
              <a:t>JUEZ</a:t>
            </a:r>
            <a:r>
              <a:rPr lang="en-US" b="1" dirty="0"/>
              <a:t> </a:t>
            </a:r>
            <a:r>
              <a:rPr lang="en-US" b="1" dirty="0" err="1"/>
              <a:t>RETIRADO</a:t>
            </a:r>
            <a:r>
              <a:rPr lang="en-US" b="1" dirty="0"/>
              <a:t>. </a:t>
            </a:r>
            <a:r>
              <a:rPr lang="en-US" b="1" dirty="0" err="1"/>
              <a:t>TODO</a:t>
            </a:r>
            <a:r>
              <a:rPr lang="en-US" b="1" dirty="0"/>
              <a:t> </a:t>
            </a:r>
            <a:r>
              <a:rPr lang="en-US" b="1" dirty="0" err="1"/>
              <a:t>PROCEDIMIENTO</a:t>
            </a:r>
            <a:r>
              <a:rPr lang="en-US" b="1" dirty="0"/>
              <a:t> A </a:t>
            </a:r>
            <a:r>
              <a:rPr lang="en-US" b="1" dirty="0" err="1"/>
              <a:t>SÉQUITO</a:t>
            </a:r>
            <a:r>
              <a:rPr lang="en-US" b="1" dirty="0"/>
              <a:t> DE ESTE </a:t>
            </a:r>
            <a:r>
              <a:rPr lang="en-US" b="1" dirty="0" err="1"/>
              <a:t>PÁRRAFO</a:t>
            </a:r>
            <a:r>
              <a:rPr lang="en-US" b="1" dirty="0"/>
              <a:t> SE </a:t>
            </a:r>
            <a:r>
              <a:rPr lang="en-US" b="1" dirty="0" err="1"/>
              <a:t>HARÁ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LA CIUDAD DE WILMINGTON. LAS </a:t>
            </a:r>
            <a:r>
              <a:rPr lang="en-US" b="1" dirty="0" err="1"/>
              <a:t>PARTES</a:t>
            </a:r>
            <a:r>
              <a:rPr lang="en-US" b="1" dirty="0"/>
              <a:t> </a:t>
            </a:r>
            <a:r>
              <a:rPr lang="en-US" b="1" dirty="0" err="1"/>
              <a:t>ACUERDAN</a:t>
            </a:r>
            <a:r>
              <a:rPr lang="en-US" b="1" dirty="0"/>
              <a:t> QUE EL </a:t>
            </a:r>
            <a:r>
              <a:rPr lang="en-US" b="1" dirty="0" err="1"/>
              <a:t>REMEDIO</a:t>
            </a:r>
            <a:r>
              <a:rPr lang="en-US" b="1" dirty="0"/>
              <a:t> PARA LAS </a:t>
            </a:r>
            <a:r>
              <a:rPr lang="en-US" b="1" dirty="0" err="1"/>
              <a:t>RECLAMACIONES</a:t>
            </a:r>
            <a:r>
              <a:rPr lang="en-US" b="1" dirty="0"/>
              <a:t> </a:t>
            </a:r>
            <a:r>
              <a:rPr lang="en-US" b="1" dirty="0" err="1"/>
              <a:t>DERIVADAS</a:t>
            </a:r>
            <a:r>
              <a:rPr lang="en-US" b="1" dirty="0"/>
              <a:t> DE ESTE </a:t>
            </a:r>
            <a:r>
              <a:rPr lang="en-US" b="1" dirty="0" err="1"/>
              <a:t>CONTRATO</a:t>
            </a:r>
            <a:r>
              <a:rPr lang="en-US" b="1" dirty="0"/>
              <a:t> SE </a:t>
            </a:r>
            <a:r>
              <a:rPr lang="en-US" b="1" dirty="0" err="1"/>
              <a:t>LIMITEN</a:t>
            </a:r>
            <a:r>
              <a:rPr lang="en-US" b="1" dirty="0"/>
              <a:t> A </a:t>
            </a:r>
            <a:r>
              <a:rPr lang="en-US" b="1" dirty="0" err="1"/>
              <a:t>DAÑOS</a:t>
            </a:r>
            <a:r>
              <a:rPr lang="en-US" b="1" dirty="0"/>
              <a:t> </a:t>
            </a:r>
            <a:r>
              <a:rPr lang="en-US" b="1" dirty="0" err="1"/>
              <a:t>ACTUALES</a:t>
            </a:r>
            <a:r>
              <a:rPr lang="en-US" b="1" dirty="0"/>
              <a:t>, Y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NINGUN</a:t>
            </a:r>
            <a:r>
              <a:rPr lang="en-US" b="1" dirty="0"/>
              <a:t> </a:t>
            </a:r>
            <a:r>
              <a:rPr lang="en-US" b="1" dirty="0" err="1"/>
              <a:t>MOMENTO</a:t>
            </a:r>
            <a:r>
              <a:rPr lang="en-US" b="1" dirty="0"/>
              <a:t> LAS </a:t>
            </a:r>
            <a:r>
              <a:rPr lang="en-US" b="1" dirty="0" err="1"/>
              <a:t>PARTES</a:t>
            </a:r>
            <a:r>
              <a:rPr lang="en-US" b="1" dirty="0"/>
              <a:t> </a:t>
            </a:r>
            <a:r>
              <a:rPr lang="en-US" b="1" dirty="0" err="1"/>
              <a:t>PEDIRÁN</a:t>
            </a:r>
            <a:r>
              <a:rPr lang="en-US" b="1" dirty="0"/>
              <a:t> </a:t>
            </a:r>
            <a:r>
              <a:rPr lang="en-US" b="1" dirty="0" err="1"/>
              <a:t>CASTIGO</a:t>
            </a:r>
            <a:r>
              <a:rPr lang="en-US" b="1" dirty="0"/>
              <a:t> O </a:t>
            </a:r>
            <a:r>
              <a:rPr lang="en-US" b="1" dirty="0" err="1"/>
              <a:t>RECUPERAR</a:t>
            </a:r>
            <a:r>
              <a:rPr lang="en-US" b="1" dirty="0"/>
              <a:t> </a:t>
            </a:r>
            <a:r>
              <a:rPr lang="en-US" b="1" dirty="0" err="1"/>
              <a:t>DAÑOS</a:t>
            </a:r>
            <a:r>
              <a:rPr lang="en-US" b="1" dirty="0"/>
              <a:t> O </a:t>
            </a:r>
            <a:r>
              <a:rPr lang="en-US" b="1" dirty="0" err="1"/>
              <a:t>CANCELAR</a:t>
            </a:r>
            <a:r>
              <a:rPr lang="en-US" b="1" dirty="0"/>
              <a:t> ESTE </a:t>
            </a:r>
            <a:r>
              <a:rPr lang="en-US" b="1" dirty="0" err="1"/>
              <a:t>CONTRATO</a:t>
            </a:r>
            <a:r>
              <a:rPr lang="en-US" b="1" dirty="0"/>
              <a:t> O </a:t>
            </a:r>
            <a:r>
              <a:rPr lang="en-US" b="1" dirty="0" err="1"/>
              <a:t>BUSCAR</a:t>
            </a:r>
            <a:r>
              <a:rPr lang="en-US" b="1" dirty="0"/>
              <a:t> </a:t>
            </a:r>
            <a:r>
              <a:rPr lang="en-US" b="1" dirty="0" err="1"/>
              <a:t>INJUNTIVOS</a:t>
            </a:r>
            <a:r>
              <a:rPr lang="en-US" b="1" dirty="0"/>
              <a:t> U </a:t>
            </a:r>
            <a:r>
              <a:rPr lang="en-US" b="1" dirty="0" err="1"/>
              <a:t>OTRA</a:t>
            </a:r>
            <a:r>
              <a:rPr lang="en-US" b="1" dirty="0"/>
              <a:t> </a:t>
            </a:r>
            <a:r>
              <a:rPr lang="en-US" b="1" dirty="0" err="1"/>
              <a:t>COMPENSACIÓN</a:t>
            </a:r>
            <a:r>
              <a:rPr lang="en-US" b="1" dirty="0"/>
              <a:t> </a:t>
            </a:r>
            <a:r>
              <a:rPr lang="en-US" b="1" dirty="0" err="1"/>
              <a:t>EQUITATIVA</a:t>
            </a:r>
            <a:r>
              <a:rPr lang="en-US" b="1" dirty="0"/>
              <a:t>.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 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16. Ley de Control:</a:t>
            </a:r>
            <a:endParaRPr lang="en-US" dirty="0"/>
          </a:p>
          <a:p>
            <a:pPr lvl="0">
              <a:spcBef>
                <a:spcPts val="0"/>
              </a:spcBef>
            </a:pPr>
            <a:r>
              <a:rPr lang="en-US" dirty="0"/>
              <a:t>ESTE </a:t>
            </a:r>
            <a:r>
              <a:rPr lang="en-US" dirty="0" err="1"/>
              <a:t>CONTRATO</a:t>
            </a:r>
            <a:r>
              <a:rPr lang="en-US" dirty="0"/>
              <a:t> </a:t>
            </a:r>
            <a:r>
              <a:rPr lang="en-US" dirty="0" err="1"/>
              <a:t>DEBE</a:t>
            </a:r>
            <a:r>
              <a:rPr lang="en-US" dirty="0"/>
              <a:t> SER </a:t>
            </a:r>
            <a:r>
              <a:rPr lang="en-US" dirty="0" err="1"/>
              <a:t>REGULADO</a:t>
            </a:r>
            <a:r>
              <a:rPr lang="en-US" dirty="0"/>
              <a:t> DE </a:t>
            </a:r>
            <a:r>
              <a:rPr lang="en-US" dirty="0" err="1"/>
              <a:t>ACUERDO</a:t>
            </a:r>
            <a:r>
              <a:rPr lang="en-US" dirty="0"/>
              <a:t> CON LAS </a:t>
            </a:r>
            <a:r>
              <a:rPr lang="en-US" dirty="0" err="1"/>
              <a:t>LEYES</a:t>
            </a:r>
            <a:r>
              <a:rPr lang="en-US" dirty="0"/>
              <a:t> </a:t>
            </a:r>
            <a:r>
              <a:rPr lang="en-US" dirty="0" err="1"/>
              <a:t>INTERNAS</a:t>
            </a:r>
            <a:r>
              <a:rPr lang="en-US" dirty="0"/>
              <a:t> DEL ESTADO DE </a:t>
            </a:r>
            <a:r>
              <a:rPr lang="en-US" b="1" dirty="0"/>
              <a:t>DELAWARE</a:t>
            </a:r>
            <a:r>
              <a:rPr lang="en-US" dirty="0"/>
              <a:t> </a:t>
            </a:r>
            <a:r>
              <a:rPr lang="en-US" dirty="0" err="1"/>
              <a:t>APLICABLE</a:t>
            </a:r>
            <a:r>
              <a:rPr lang="en-US" dirty="0"/>
              <a:t> A CONTRATOS </a:t>
            </a:r>
            <a:r>
              <a:rPr lang="en-US" dirty="0" err="1"/>
              <a:t>ESTIPULADOS</a:t>
            </a:r>
            <a:r>
              <a:rPr lang="en-US" dirty="0"/>
              <a:t> Y </a:t>
            </a:r>
            <a:r>
              <a:rPr lang="en-US" dirty="0" err="1"/>
              <a:t>PUESTOS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OBRA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DICHO</a:t>
            </a:r>
            <a:r>
              <a:rPr lang="en-US" dirty="0"/>
              <a:t> LUGAR. LAS </a:t>
            </a:r>
            <a:r>
              <a:rPr lang="en-US" dirty="0" err="1"/>
              <a:t>PROVISIONES</a:t>
            </a:r>
            <a:r>
              <a:rPr lang="en-US" dirty="0"/>
              <a:t> DE </a:t>
            </a:r>
            <a:r>
              <a:rPr lang="en-US" dirty="0" err="1"/>
              <a:t>ARBITRAJE</a:t>
            </a:r>
            <a:r>
              <a:rPr lang="en-US" dirty="0"/>
              <a:t> DE ESTE </a:t>
            </a:r>
            <a:r>
              <a:rPr lang="en-US" dirty="0" err="1"/>
              <a:t>CONTRATO</a:t>
            </a:r>
            <a:r>
              <a:rPr lang="en-US" dirty="0"/>
              <a:t> NO SE </a:t>
            </a:r>
            <a:r>
              <a:rPr lang="en-US" dirty="0" err="1"/>
              <a:t>HARÁN</a:t>
            </a:r>
            <a:r>
              <a:rPr lang="en-US" dirty="0"/>
              <a:t> </a:t>
            </a:r>
            <a:r>
              <a:rPr lang="en-US" dirty="0" err="1"/>
              <a:t>CUMPLIR</a:t>
            </a:r>
            <a:r>
              <a:rPr lang="en-US" dirty="0"/>
              <a:t> NI </a:t>
            </a:r>
            <a:r>
              <a:rPr lang="en-US" dirty="0" err="1"/>
              <a:t>SÉQUITOS</a:t>
            </a:r>
            <a:r>
              <a:rPr lang="en-US" dirty="0"/>
              <a:t> DE CORTE SE </a:t>
            </a:r>
            <a:r>
              <a:rPr lang="en-US" dirty="0" err="1"/>
              <a:t>DEMANDAN</a:t>
            </a:r>
            <a:r>
              <a:rPr lang="en-US" dirty="0"/>
              <a:t>, SE </a:t>
            </a:r>
            <a:r>
              <a:rPr lang="en-US" dirty="0" err="1"/>
              <a:t>INICIAN</a:t>
            </a:r>
            <a:r>
              <a:rPr lang="en-US" dirty="0"/>
              <a:t> O </a:t>
            </a:r>
            <a:r>
              <a:rPr lang="en-US" dirty="0" err="1"/>
              <a:t>MANTIENEN</a:t>
            </a:r>
            <a:r>
              <a:rPr lang="en-US" dirty="0"/>
              <a:t>, A </a:t>
            </a:r>
            <a:r>
              <a:rPr lang="en-US" dirty="0" err="1"/>
              <a:t>MENOS</a:t>
            </a:r>
            <a:r>
              <a:rPr lang="en-US" dirty="0"/>
              <a:t> QUE SEA POR LA SOLA </a:t>
            </a:r>
            <a:r>
              <a:rPr lang="en-US" dirty="0" err="1"/>
              <a:t>JURISDICCIÓN</a:t>
            </a:r>
            <a:r>
              <a:rPr lang="en-US" dirty="0"/>
              <a:t> DEL ESTADO Y CORTES </a:t>
            </a:r>
            <a:r>
              <a:rPr lang="en-US" dirty="0" err="1"/>
              <a:t>FEDERALES</a:t>
            </a:r>
            <a:r>
              <a:rPr lang="en-US" dirty="0"/>
              <a:t> CON </a:t>
            </a:r>
            <a:r>
              <a:rPr lang="en-US" dirty="0" err="1"/>
              <a:t>JURISDICCIÓN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b="1" dirty="0" err="1"/>
              <a:t>CONTADO</a:t>
            </a:r>
            <a:r>
              <a:rPr lang="en-US" b="1" dirty="0"/>
              <a:t> DE NEW CASTLE,</a:t>
            </a:r>
            <a:r>
              <a:rPr lang="en-US" dirty="0"/>
              <a:t> </a:t>
            </a:r>
            <a:r>
              <a:rPr lang="en-US" b="1" dirty="0"/>
              <a:t>DELAWARE</a:t>
            </a:r>
            <a:r>
              <a:rPr lang="en-US" dirty="0"/>
              <a:t>, CON </a:t>
            </a:r>
            <a:r>
              <a:rPr lang="en-US" dirty="0" err="1"/>
              <a:t>RESPECTO</a:t>
            </a:r>
            <a:r>
              <a:rPr lang="en-US" dirty="0"/>
              <a:t> A </a:t>
            </a:r>
            <a:r>
              <a:rPr lang="en-US" dirty="0" err="1"/>
              <a:t>ACCIONES</a:t>
            </a:r>
            <a:r>
              <a:rPr lang="en-US" dirty="0"/>
              <a:t> QUE LAS </a:t>
            </a:r>
            <a:r>
              <a:rPr lang="en-US" dirty="0" err="1"/>
              <a:t>PARTES</a:t>
            </a:r>
            <a:r>
              <a:rPr lang="en-US" dirty="0"/>
              <a:t> </a:t>
            </a:r>
            <a:r>
              <a:rPr lang="en-US" dirty="0" err="1"/>
              <a:t>QUIERAN</a:t>
            </a:r>
            <a:r>
              <a:rPr lang="en-US" dirty="0"/>
              <a:t> </a:t>
            </a:r>
            <a:r>
              <a:rPr lang="en-US" dirty="0" err="1"/>
              <a:t>EMPRENDER</a:t>
            </a:r>
            <a:r>
              <a:rPr lang="en-US" dirty="0"/>
              <a:t> CON </a:t>
            </a:r>
            <a:r>
              <a:rPr lang="en-US" dirty="0" err="1"/>
              <a:t>RESPECTO</a:t>
            </a:r>
            <a:r>
              <a:rPr lang="en-US" dirty="0"/>
              <a:t> A ESTE </a:t>
            </a:r>
            <a:r>
              <a:rPr lang="en-US" dirty="0" err="1"/>
              <a:t>CONTRATO</a:t>
            </a:r>
            <a:r>
              <a:rPr lang="en-US" dirty="0"/>
              <a:t> O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VIOLACIÓN</a:t>
            </a:r>
            <a:r>
              <a:rPr lang="en-US" dirty="0"/>
              <a:t> O </a:t>
            </a:r>
            <a:r>
              <a:rPr lang="en-US" dirty="0" err="1"/>
              <a:t>ALEGADA</a:t>
            </a:r>
            <a:r>
              <a:rPr lang="en-US" dirty="0"/>
              <a:t> </a:t>
            </a:r>
            <a:r>
              <a:rPr lang="en-US" dirty="0" err="1"/>
              <a:t>VIOLACIÓN</a:t>
            </a:r>
            <a:r>
              <a:rPr lang="en-US" dirty="0"/>
              <a:t> DEL </a:t>
            </a:r>
            <a:r>
              <a:rPr lang="en-US" dirty="0" err="1"/>
              <a:t>CONTRATO</a:t>
            </a:r>
            <a:r>
              <a:rPr lang="en-US" dirty="0"/>
              <a:t>, Y LAS </a:t>
            </a:r>
            <a:r>
              <a:rPr lang="en-US" dirty="0" err="1"/>
              <a:t>PARTES</a:t>
            </a:r>
            <a:r>
              <a:rPr lang="en-US" dirty="0"/>
              <a:t> </a:t>
            </a:r>
            <a:r>
              <a:rPr lang="en-US" dirty="0" err="1"/>
              <a:t>RENUNCIAN</a:t>
            </a:r>
            <a:r>
              <a:rPr lang="en-US" dirty="0"/>
              <a:t> A </a:t>
            </a:r>
            <a:r>
              <a:rPr lang="en-US" dirty="0" err="1"/>
              <a:t>OBJECIONES</a:t>
            </a:r>
            <a:r>
              <a:rPr lang="en-US" dirty="0"/>
              <a:t> DE QUE LA CORTE FEDERAL DE </a:t>
            </a:r>
            <a:r>
              <a:rPr lang="en-US" b="1" dirty="0"/>
              <a:t>DELAWARE</a:t>
            </a:r>
            <a:r>
              <a:rPr lang="en-US" dirty="0"/>
              <a:t> SEA UN </a:t>
            </a:r>
            <a:r>
              <a:rPr lang="en-US" dirty="0" err="1"/>
              <a:t>FORO</a:t>
            </a:r>
            <a:r>
              <a:rPr lang="en-US" dirty="0"/>
              <a:t> NO </a:t>
            </a:r>
            <a:r>
              <a:rPr lang="en-US" dirty="0" err="1"/>
              <a:t>CONVENIENTE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730659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890" y="373268"/>
            <a:ext cx="6629813" cy="974240"/>
          </a:xfrm>
        </p:spPr>
        <p:txBody>
          <a:bodyPr>
            <a:noAutofit/>
          </a:bodyPr>
          <a:lstStyle/>
          <a:p>
            <a:r>
              <a:rPr lang="en-US" sz="2500" dirty="0" err="1"/>
              <a:t>Contrato</a:t>
            </a:r>
            <a:r>
              <a:rPr lang="en-US" sz="2500" dirty="0"/>
              <a:t> del </a:t>
            </a:r>
            <a:r>
              <a:rPr lang="en-US" sz="2500" dirty="0" err="1"/>
              <a:t>Contratista</a:t>
            </a:r>
            <a:r>
              <a:rPr lang="en-US" sz="2500" dirty="0"/>
              <a:t> Independiente – </a:t>
            </a:r>
            <a:r>
              <a:rPr lang="en-US" sz="2500" dirty="0" err="1"/>
              <a:t>Parte</a:t>
            </a:r>
            <a:r>
              <a:rPr lang="en-US" sz="2500" dirty="0"/>
              <a:t>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081" y="9702166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12	CPCON v1 2May17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4522" y="1129241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0315" y="1323192"/>
            <a:ext cx="6724672" cy="8136493"/>
          </a:xfrm>
        </p:spPr>
        <p:txBody>
          <a:bodyPr>
            <a:noAutofit/>
          </a:bodyPr>
          <a:lstStyle/>
          <a:p>
            <a:pPr marL="403225" marR="0" lvl="0" indent="-174625">
              <a:spcBef>
                <a:spcPts val="0"/>
              </a:spcBef>
            </a:pPr>
            <a:r>
              <a:rPr lang="en-US" dirty="0">
                <a:ea typeface="Times New Roman"/>
              </a:rPr>
              <a:t>b.  Nada </a:t>
            </a:r>
            <a:r>
              <a:rPr lang="en-US" dirty="0" err="1">
                <a:ea typeface="Times New Roman"/>
              </a:rPr>
              <a:t>en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este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Contrato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deberia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ser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utilizado</a:t>
            </a:r>
            <a:r>
              <a:rPr lang="en-US" dirty="0">
                <a:ea typeface="Times New Roman"/>
              </a:rPr>
              <a:t> para </a:t>
            </a:r>
            <a:r>
              <a:rPr lang="en-US" dirty="0" err="1">
                <a:ea typeface="Times New Roman"/>
              </a:rPr>
              <a:t>exigir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comisión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por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actos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contrarios</a:t>
            </a:r>
            <a:r>
              <a:rPr lang="en-US" dirty="0">
                <a:ea typeface="Times New Roman"/>
              </a:rPr>
              <a:t> a la ley, y </a:t>
            </a:r>
            <a:r>
              <a:rPr lang="en-US" dirty="0" err="1">
                <a:ea typeface="Times New Roman"/>
              </a:rPr>
              <a:t>en</a:t>
            </a:r>
            <a:r>
              <a:rPr lang="en-US" dirty="0">
                <a:ea typeface="Times New Roman"/>
              </a:rPr>
              <a:t> el </a:t>
            </a:r>
            <a:r>
              <a:rPr lang="en-US" dirty="0" err="1">
                <a:ea typeface="Times New Roman"/>
              </a:rPr>
              <a:t>caso</a:t>
            </a:r>
            <a:r>
              <a:rPr lang="en-US" dirty="0">
                <a:ea typeface="Times New Roman"/>
              </a:rPr>
              <a:t> de un </a:t>
            </a:r>
            <a:r>
              <a:rPr lang="en-US" dirty="0" err="1">
                <a:ea typeface="Times New Roman"/>
              </a:rPr>
              <a:t>conflicto</a:t>
            </a:r>
            <a:r>
              <a:rPr lang="en-US" dirty="0">
                <a:ea typeface="Times New Roman"/>
              </a:rPr>
              <a:t> entre las </a:t>
            </a:r>
            <a:r>
              <a:rPr lang="en-US" dirty="0" err="1">
                <a:ea typeface="Times New Roman"/>
              </a:rPr>
              <a:t>provisiones</a:t>
            </a:r>
            <a:r>
              <a:rPr lang="en-US" dirty="0">
                <a:ea typeface="Times New Roman"/>
              </a:rPr>
              <a:t> de </a:t>
            </a:r>
            <a:r>
              <a:rPr lang="en-US" dirty="0" err="1">
                <a:ea typeface="Times New Roman"/>
              </a:rPr>
              <a:t>este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Contrato</a:t>
            </a:r>
            <a:r>
              <a:rPr lang="en-US" dirty="0">
                <a:ea typeface="Times New Roman"/>
              </a:rPr>
              <a:t> y </a:t>
            </a:r>
            <a:r>
              <a:rPr lang="en-US" dirty="0" err="1">
                <a:ea typeface="Times New Roman"/>
              </a:rPr>
              <a:t>cualquier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estatuto</a:t>
            </a:r>
            <a:r>
              <a:rPr lang="en-US" dirty="0">
                <a:ea typeface="Times New Roman"/>
              </a:rPr>
              <a:t>, ley, </a:t>
            </a:r>
            <a:r>
              <a:rPr lang="en-US" dirty="0" err="1">
                <a:ea typeface="Times New Roman"/>
              </a:rPr>
              <a:t>ordenanza</a:t>
            </a:r>
            <a:r>
              <a:rPr lang="en-US" dirty="0">
                <a:ea typeface="Times New Roman"/>
              </a:rPr>
              <a:t> o </a:t>
            </a:r>
            <a:r>
              <a:rPr lang="en-US" dirty="0" err="1">
                <a:ea typeface="Times New Roman"/>
              </a:rPr>
              <a:t>regulación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presente</a:t>
            </a:r>
            <a:r>
              <a:rPr lang="en-US" dirty="0">
                <a:ea typeface="Times New Roman"/>
              </a:rPr>
              <a:t> o </a:t>
            </a:r>
            <a:r>
              <a:rPr lang="en-US" dirty="0" err="1">
                <a:ea typeface="Times New Roman"/>
              </a:rPr>
              <a:t>futura</a:t>
            </a:r>
            <a:r>
              <a:rPr lang="en-US" dirty="0">
                <a:ea typeface="Times New Roman"/>
              </a:rPr>
              <a:t>, la </a:t>
            </a:r>
            <a:r>
              <a:rPr lang="en-US" dirty="0" err="1">
                <a:ea typeface="Times New Roman"/>
              </a:rPr>
              <a:t>provisión</a:t>
            </a:r>
            <a:r>
              <a:rPr lang="en-US" dirty="0">
                <a:ea typeface="Times New Roman"/>
              </a:rPr>
              <a:t> de </a:t>
            </a:r>
            <a:r>
              <a:rPr lang="en-US" dirty="0" err="1">
                <a:ea typeface="Times New Roman"/>
              </a:rPr>
              <a:t>este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Contrato</a:t>
            </a:r>
            <a:r>
              <a:rPr lang="en-US" dirty="0">
                <a:ea typeface="Times New Roman"/>
              </a:rPr>
              <a:t> se </a:t>
            </a:r>
            <a:r>
              <a:rPr lang="en-US" dirty="0" err="1">
                <a:ea typeface="Times New Roman"/>
              </a:rPr>
              <a:t>modificará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en</a:t>
            </a:r>
            <a:r>
              <a:rPr lang="en-US" dirty="0">
                <a:ea typeface="Times New Roman"/>
              </a:rPr>
              <a:t> lo que sea </a:t>
            </a:r>
            <a:r>
              <a:rPr lang="en-US" dirty="0" err="1">
                <a:ea typeface="Times New Roman"/>
              </a:rPr>
              <a:t>necesario</a:t>
            </a:r>
            <a:r>
              <a:rPr lang="en-US" dirty="0">
                <a:ea typeface="Times New Roman"/>
              </a:rPr>
              <a:t> para </a:t>
            </a:r>
            <a:r>
              <a:rPr lang="en-US" dirty="0" err="1">
                <a:ea typeface="Times New Roman"/>
              </a:rPr>
              <a:t>mantenerse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en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los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requerimientos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legales</a:t>
            </a:r>
            <a:r>
              <a:rPr lang="en-US" dirty="0">
                <a:ea typeface="Times New Roman"/>
              </a:rPr>
              <a:t>, </a:t>
            </a:r>
            <a:r>
              <a:rPr lang="en-US" dirty="0" err="1">
                <a:ea typeface="Times New Roman"/>
              </a:rPr>
              <a:t>dicha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provisión</a:t>
            </a:r>
            <a:r>
              <a:rPr lang="en-US" dirty="0">
                <a:ea typeface="Times New Roman"/>
              </a:rPr>
              <a:t> se </a:t>
            </a:r>
            <a:r>
              <a:rPr lang="en-US" dirty="0" err="1">
                <a:ea typeface="Times New Roman"/>
              </a:rPr>
              <a:t>mantendrá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firme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en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este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Contrato</a:t>
            </a:r>
            <a:r>
              <a:rPr lang="en-US" dirty="0">
                <a:ea typeface="Times New Roman"/>
              </a:rPr>
              <a:t>, y </a:t>
            </a:r>
            <a:r>
              <a:rPr lang="en-US" dirty="0" err="1">
                <a:ea typeface="Times New Roman"/>
              </a:rPr>
              <a:t>los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demás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términos</a:t>
            </a:r>
            <a:r>
              <a:rPr lang="en-US" dirty="0">
                <a:ea typeface="Times New Roman"/>
              </a:rPr>
              <a:t> de </a:t>
            </a:r>
            <a:r>
              <a:rPr lang="en-US" dirty="0" err="1">
                <a:ea typeface="Times New Roman"/>
              </a:rPr>
              <a:t>este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Contrato</a:t>
            </a:r>
            <a:r>
              <a:rPr lang="en-US" dirty="0">
                <a:ea typeface="Times New Roman"/>
              </a:rPr>
              <a:t>, y </a:t>
            </a:r>
            <a:r>
              <a:rPr lang="en-US" dirty="0" err="1">
                <a:ea typeface="Times New Roman"/>
              </a:rPr>
              <a:t>los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términos</a:t>
            </a:r>
            <a:r>
              <a:rPr lang="en-US" dirty="0">
                <a:ea typeface="Times New Roman"/>
              </a:rPr>
              <a:t> que </a:t>
            </a:r>
            <a:r>
              <a:rPr lang="en-US" dirty="0" err="1">
                <a:ea typeface="Times New Roman"/>
              </a:rPr>
              <a:t>queden</a:t>
            </a:r>
            <a:r>
              <a:rPr lang="en-US" dirty="0">
                <a:ea typeface="Times New Roman"/>
              </a:rPr>
              <a:t> del </a:t>
            </a:r>
            <a:r>
              <a:rPr lang="en-US" dirty="0" err="1">
                <a:ea typeface="Times New Roman"/>
              </a:rPr>
              <a:t>mismo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Contrato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continuarán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vigentes</a:t>
            </a:r>
            <a:r>
              <a:rPr lang="en-US" dirty="0">
                <a:ea typeface="Times New Roman"/>
              </a:rPr>
              <a:t> y con </a:t>
            </a:r>
            <a:r>
              <a:rPr lang="en-US" dirty="0" err="1">
                <a:ea typeface="Times New Roman"/>
              </a:rPr>
              <a:t>pleno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efecto</a:t>
            </a:r>
            <a:r>
              <a:rPr lang="en-US" dirty="0">
                <a:ea typeface="Times New Roman"/>
              </a:rPr>
              <a:t>.</a:t>
            </a:r>
            <a:endParaRPr lang="en-US" dirty="0">
              <a:latin typeface="Times New Roman"/>
              <a:ea typeface="Times New Roman"/>
            </a:endParaRPr>
          </a:p>
          <a:p>
            <a:pPr>
              <a:spcBef>
                <a:spcPts val="0"/>
              </a:spcBef>
              <a:tabLst>
                <a:tab pos="0" algn="l"/>
              </a:tabLst>
            </a:pPr>
            <a:r>
              <a:rPr lang="en-US" dirty="0">
                <a:ea typeface="Times New Roman"/>
              </a:rPr>
              <a:t> </a:t>
            </a:r>
            <a:endParaRPr lang="en-US" dirty="0">
              <a:latin typeface="Times New Roman"/>
              <a:ea typeface="Times New Roman"/>
            </a:endParaRPr>
          </a:p>
          <a:p>
            <a:pPr>
              <a:spcBef>
                <a:spcPts val="0"/>
              </a:spcBef>
              <a:tabLst>
                <a:tab pos="0" algn="l"/>
              </a:tabLst>
            </a:pPr>
            <a:r>
              <a:rPr lang="en-US" b="1" dirty="0">
                <a:ea typeface="Times New Roman"/>
              </a:rPr>
              <a:t>17. </a:t>
            </a:r>
            <a:r>
              <a:rPr lang="en-US" dirty="0">
                <a:ea typeface="Times New Roman"/>
              </a:rPr>
              <a:t>El</a:t>
            </a:r>
            <a:r>
              <a:rPr lang="en-US" b="1" dirty="0">
                <a:ea typeface="Times New Roman"/>
              </a:rPr>
              <a:t> </a:t>
            </a:r>
            <a:r>
              <a:rPr lang="en-US" b="1" dirty="0" err="1">
                <a:ea typeface="Times New Roman"/>
              </a:rPr>
              <a:t>Tiempo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es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prioritario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en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este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Contrato</a:t>
            </a:r>
            <a:r>
              <a:rPr lang="en-US" dirty="0">
                <a:ea typeface="Times New Roman"/>
              </a:rPr>
              <a:t>.</a:t>
            </a:r>
            <a:endParaRPr lang="en-US" dirty="0">
              <a:latin typeface="Times New Roman"/>
              <a:ea typeface="Times New Roman"/>
            </a:endParaRPr>
          </a:p>
          <a:p>
            <a:pPr>
              <a:spcBef>
                <a:spcPts val="0"/>
              </a:spcBef>
            </a:pPr>
            <a:r>
              <a:rPr lang="en-US" b="1" dirty="0">
                <a:ea typeface="Times New Roman"/>
              </a:rPr>
              <a:t> </a:t>
            </a:r>
            <a:endParaRPr lang="en-US" dirty="0">
              <a:latin typeface="Times New Roman"/>
              <a:ea typeface="Times New Roman"/>
            </a:endParaRPr>
          </a:p>
          <a:p>
            <a:pPr>
              <a:spcBef>
                <a:spcPts val="0"/>
              </a:spcBef>
            </a:pPr>
            <a:r>
              <a:rPr lang="en-US" b="1" dirty="0">
                <a:ea typeface="Times New Roman"/>
              </a:rPr>
              <a:t>18. </a:t>
            </a:r>
            <a:r>
              <a:rPr lang="en-US" b="1" dirty="0" err="1">
                <a:ea typeface="Times New Roman"/>
              </a:rPr>
              <a:t>Ninguna</a:t>
            </a:r>
            <a:r>
              <a:rPr lang="en-US" b="1" dirty="0">
                <a:ea typeface="Times New Roman"/>
              </a:rPr>
              <a:t> </a:t>
            </a:r>
            <a:r>
              <a:rPr lang="en-US" b="1" dirty="0" err="1">
                <a:ea typeface="Times New Roman"/>
              </a:rPr>
              <a:t>Regla</a:t>
            </a:r>
            <a:r>
              <a:rPr lang="en-US" b="1" dirty="0">
                <a:ea typeface="Times New Roman"/>
              </a:rPr>
              <a:t> de </a:t>
            </a:r>
            <a:r>
              <a:rPr lang="en-US" b="1" dirty="0" err="1">
                <a:ea typeface="Times New Roman"/>
              </a:rPr>
              <a:t>Construcción</a:t>
            </a:r>
            <a:r>
              <a:rPr lang="en-US" b="1" dirty="0">
                <a:ea typeface="Times New Roman"/>
              </a:rPr>
              <a:t> </a:t>
            </a:r>
            <a:r>
              <a:rPr lang="en-US" b="1" dirty="0" err="1">
                <a:ea typeface="Times New Roman"/>
              </a:rPr>
              <a:t>en</a:t>
            </a:r>
            <a:r>
              <a:rPr lang="en-US" b="1" dirty="0">
                <a:ea typeface="Times New Roman"/>
              </a:rPr>
              <a:t> Contra del </a:t>
            </a:r>
            <a:r>
              <a:rPr lang="en-US" b="1" dirty="0" err="1">
                <a:ea typeface="Times New Roman"/>
              </a:rPr>
              <a:t>Borrador</a:t>
            </a:r>
            <a:r>
              <a:rPr lang="en-US" b="1" dirty="0">
                <a:ea typeface="Times New Roman"/>
              </a:rPr>
              <a:t>. </a:t>
            </a:r>
            <a:r>
              <a:rPr lang="en-US" dirty="0" err="1">
                <a:ea typeface="Times New Roman"/>
              </a:rPr>
              <a:t>Ninguna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regla</a:t>
            </a:r>
            <a:r>
              <a:rPr lang="en-US" dirty="0">
                <a:ea typeface="Times New Roman"/>
              </a:rPr>
              <a:t> de </a:t>
            </a:r>
            <a:r>
              <a:rPr lang="en-US" dirty="0" err="1">
                <a:ea typeface="Times New Roman"/>
              </a:rPr>
              <a:t>construcción</a:t>
            </a:r>
            <a:r>
              <a:rPr lang="en-US" dirty="0">
                <a:ea typeface="Times New Roman"/>
              </a:rPr>
              <a:t> con </a:t>
            </a:r>
            <a:r>
              <a:rPr lang="en-US" dirty="0" err="1">
                <a:ea typeface="Times New Roman"/>
              </a:rPr>
              <a:t>efecto</a:t>
            </a:r>
            <a:r>
              <a:rPr lang="en-US" dirty="0">
                <a:ea typeface="Times New Roman"/>
              </a:rPr>
              <a:t> de que </a:t>
            </a:r>
            <a:r>
              <a:rPr lang="en-US" dirty="0" err="1">
                <a:ea typeface="Times New Roman"/>
              </a:rPr>
              <a:t>ninguna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duda</a:t>
            </a:r>
            <a:r>
              <a:rPr lang="en-US" dirty="0">
                <a:ea typeface="Times New Roman"/>
              </a:rPr>
              <a:t> se </a:t>
            </a:r>
            <a:r>
              <a:rPr lang="en-US" dirty="0" err="1">
                <a:ea typeface="Times New Roman"/>
              </a:rPr>
              <a:t>resolverá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en</a:t>
            </a:r>
            <a:r>
              <a:rPr lang="en-US" dirty="0">
                <a:ea typeface="Times New Roman"/>
              </a:rPr>
              <a:t> contra de las </a:t>
            </a:r>
            <a:r>
              <a:rPr lang="en-US" dirty="0" err="1">
                <a:ea typeface="Times New Roman"/>
              </a:rPr>
              <a:t>partes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ni</a:t>
            </a:r>
            <a:r>
              <a:rPr lang="en-US" dirty="0">
                <a:ea typeface="Times New Roman"/>
              </a:rPr>
              <a:t> se </a:t>
            </a:r>
            <a:r>
              <a:rPr lang="en-US" dirty="0" err="1">
                <a:ea typeface="Times New Roman"/>
              </a:rPr>
              <a:t>aplicará</a:t>
            </a:r>
            <a:r>
              <a:rPr lang="en-US" dirty="0">
                <a:ea typeface="Times New Roman"/>
              </a:rPr>
              <a:t> a la </a:t>
            </a:r>
            <a:r>
              <a:rPr lang="en-US" dirty="0" err="1">
                <a:ea typeface="Times New Roman"/>
              </a:rPr>
              <a:t>interpretación</a:t>
            </a:r>
            <a:r>
              <a:rPr lang="en-US" dirty="0">
                <a:ea typeface="Times New Roman"/>
              </a:rPr>
              <a:t> de </a:t>
            </a:r>
            <a:r>
              <a:rPr lang="en-US" dirty="0" err="1">
                <a:ea typeface="Times New Roman"/>
              </a:rPr>
              <a:t>este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Contrato</a:t>
            </a:r>
            <a:r>
              <a:rPr lang="en-US" dirty="0">
                <a:ea typeface="Times New Roman"/>
              </a:rPr>
              <a:t>.</a:t>
            </a:r>
          </a:p>
          <a:p>
            <a:pPr>
              <a:spcBef>
                <a:spcPts val="0"/>
              </a:spcBef>
            </a:pPr>
            <a:endParaRPr lang="en-US" b="1" dirty="0"/>
          </a:p>
          <a:p>
            <a:pPr>
              <a:spcBef>
                <a:spcPts val="0"/>
              </a:spcBef>
            </a:pPr>
            <a:r>
              <a:rPr lang="en-US" b="1" dirty="0"/>
              <a:t>19. </a:t>
            </a:r>
            <a:r>
              <a:rPr lang="en-US" b="1" dirty="0" err="1"/>
              <a:t>Contrato</a:t>
            </a:r>
            <a:r>
              <a:rPr lang="en-US" b="1" dirty="0"/>
              <a:t> </a:t>
            </a:r>
            <a:r>
              <a:rPr lang="en-US" b="1" dirty="0" err="1"/>
              <a:t>Completo</a:t>
            </a:r>
            <a:r>
              <a:rPr lang="en-US" b="1" dirty="0"/>
              <a:t>:</a:t>
            </a:r>
            <a:r>
              <a:rPr lang="en-US" dirty="0"/>
              <a:t> El </a:t>
            </a:r>
            <a:r>
              <a:rPr lang="en-US" dirty="0" err="1"/>
              <a:t>Contrato</a:t>
            </a:r>
            <a:r>
              <a:rPr lang="en-US" dirty="0"/>
              <a:t> </a:t>
            </a:r>
            <a:r>
              <a:rPr lang="en-US" dirty="0" err="1"/>
              <a:t>constituye</a:t>
            </a:r>
            <a:r>
              <a:rPr lang="en-US" dirty="0"/>
              <a:t> y </a:t>
            </a:r>
            <a:r>
              <a:rPr lang="en-US" dirty="0" err="1"/>
              <a:t>representa</a:t>
            </a:r>
            <a:r>
              <a:rPr lang="en-US" dirty="0"/>
              <a:t> el </a:t>
            </a:r>
            <a:r>
              <a:rPr lang="en-US" dirty="0" err="1"/>
              <a:t>contrato</a:t>
            </a:r>
            <a:r>
              <a:rPr lang="en-US" dirty="0"/>
              <a:t> </a:t>
            </a:r>
            <a:r>
              <a:rPr lang="en-US" dirty="0" err="1"/>
              <a:t>completo</a:t>
            </a:r>
            <a:r>
              <a:rPr lang="en-US" dirty="0"/>
              <a:t> entre </a:t>
            </a:r>
            <a:r>
              <a:rPr lang="en-US" dirty="0" err="1"/>
              <a:t>Cliente</a:t>
            </a:r>
            <a:r>
              <a:rPr lang="en-US" dirty="0"/>
              <a:t> y </a:t>
            </a:r>
            <a:r>
              <a:rPr lang="en-US" dirty="0" err="1"/>
              <a:t>Contratista</a:t>
            </a:r>
            <a:r>
              <a:rPr lang="en-US" dirty="0"/>
              <a:t>, </a:t>
            </a:r>
            <a:r>
              <a:rPr lang="en-US" dirty="0" err="1"/>
              <a:t>sobrepasa</a:t>
            </a:r>
            <a:r>
              <a:rPr lang="en-US" dirty="0"/>
              <a:t>  y </a:t>
            </a:r>
            <a:r>
              <a:rPr lang="en-US" dirty="0" err="1"/>
              <a:t>cancela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</a:t>
            </a:r>
            <a:r>
              <a:rPr lang="en-US" dirty="0" err="1"/>
              <a:t>acuerdo</a:t>
            </a:r>
            <a:r>
              <a:rPr lang="en-US" dirty="0"/>
              <a:t> </a:t>
            </a:r>
            <a:r>
              <a:rPr lang="en-US" dirty="0" err="1"/>
              <a:t>precedente</a:t>
            </a:r>
            <a:r>
              <a:rPr lang="en-US" dirty="0"/>
              <a:t>, </a:t>
            </a:r>
            <a:r>
              <a:rPr lang="en-US" dirty="0" err="1"/>
              <a:t>entiendos</a:t>
            </a:r>
            <a:r>
              <a:rPr lang="en-US" dirty="0"/>
              <a:t>, </a:t>
            </a:r>
            <a:r>
              <a:rPr lang="en-US" dirty="0" err="1"/>
              <a:t>representaciones</a:t>
            </a:r>
            <a:r>
              <a:rPr lang="en-US" dirty="0"/>
              <a:t>, </a:t>
            </a:r>
            <a:r>
              <a:rPr lang="en-US" dirty="0" err="1"/>
              <a:t>garantías</a:t>
            </a:r>
            <a:r>
              <a:rPr lang="en-US" dirty="0"/>
              <a:t> y </a:t>
            </a:r>
            <a:r>
              <a:rPr lang="en-US" dirty="0" err="1"/>
              <a:t>arreglos</a:t>
            </a:r>
            <a:r>
              <a:rPr lang="en-US" dirty="0"/>
              <a:t> de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naturaleza</a:t>
            </a:r>
            <a:r>
              <a:rPr lang="en-US" dirty="0"/>
              <a:t>, sea oral o </a:t>
            </a:r>
            <a:r>
              <a:rPr lang="en-US" dirty="0" err="1"/>
              <a:t>escrito</a:t>
            </a:r>
            <a:r>
              <a:rPr lang="en-US" dirty="0"/>
              <a:t>, entre las </a:t>
            </a:r>
            <a:r>
              <a:rPr lang="en-US" dirty="0" err="1"/>
              <a:t>partes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relación</a:t>
            </a:r>
            <a:r>
              <a:rPr lang="en-US" dirty="0"/>
              <a:t> al </a:t>
            </a:r>
            <a:r>
              <a:rPr lang="en-US" dirty="0" err="1"/>
              <a:t>trabajo</a:t>
            </a:r>
            <a:r>
              <a:rPr lang="en-US" dirty="0"/>
              <a:t> a </a:t>
            </a:r>
            <a:r>
              <a:rPr lang="en-US" dirty="0" err="1"/>
              <a:t>ejecutar</a:t>
            </a:r>
            <a:r>
              <a:rPr lang="en-US" dirty="0"/>
              <a:t>. El </a:t>
            </a:r>
            <a:r>
              <a:rPr lang="en-US" dirty="0" err="1"/>
              <a:t>Contrato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</a:t>
            </a:r>
            <a:r>
              <a:rPr lang="en-US" dirty="0" err="1"/>
              <a:t>vinculante</a:t>
            </a:r>
            <a:r>
              <a:rPr lang="en-US" dirty="0"/>
              <a:t> para las </a:t>
            </a:r>
            <a:r>
              <a:rPr lang="en-US" dirty="0" err="1"/>
              <a:t>partes</a:t>
            </a:r>
            <a:r>
              <a:rPr lang="en-US" dirty="0"/>
              <a:t>, </a:t>
            </a:r>
            <a:r>
              <a:rPr lang="en-US" dirty="0" err="1"/>
              <a:t>así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beneficios</a:t>
            </a:r>
            <a:r>
              <a:rPr lang="en-US" dirty="0"/>
              <a:t> para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respectivos</a:t>
            </a:r>
            <a:r>
              <a:rPr lang="en-US" dirty="0"/>
              <a:t> </a:t>
            </a:r>
            <a:r>
              <a:rPr lang="en-US" dirty="0" err="1"/>
              <a:t>sucesores</a:t>
            </a:r>
            <a:r>
              <a:rPr lang="en-US" dirty="0"/>
              <a:t> y </a:t>
            </a:r>
            <a:r>
              <a:rPr lang="en-US" dirty="0" err="1"/>
              <a:t>asignaciones</a:t>
            </a:r>
            <a:r>
              <a:rPr lang="en-US" dirty="0"/>
              <a:t> </a:t>
            </a:r>
            <a:r>
              <a:rPr lang="en-US" dirty="0" err="1"/>
              <a:t>permitidas</a:t>
            </a:r>
            <a:r>
              <a:rPr lang="en-US" dirty="0"/>
              <a:t>. El </a:t>
            </a:r>
            <a:r>
              <a:rPr lang="en-US" dirty="0" err="1"/>
              <a:t>Contrato</a:t>
            </a:r>
            <a:r>
              <a:rPr lang="en-US" dirty="0"/>
              <a:t> no </a:t>
            </a:r>
            <a:r>
              <a:rPr lang="en-US" dirty="0" err="1"/>
              <a:t>incluye</a:t>
            </a:r>
            <a:r>
              <a:rPr lang="en-US" dirty="0"/>
              <a:t> </a:t>
            </a:r>
            <a:r>
              <a:rPr lang="en-US" dirty="0" err="1"/>
              <a:t>beneficio</a:t>
            </a:r>
            <a:r>
              <a:rPr lang="en-US" dirty="0"/>
              <a:t> de </a:t>
            </a:r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partes</a:t>
            </a:r>
            <a:r>
              <a:rPr lang="en-US" dirty="0"/>
              <a:t>, y </a:t>
            </a:r>
            <a:r>
              <a:rPr lang="en-US" dirty="0" err="1"/>
              <a:t>nadie</a:t>
            </a:r>
            <a:r>
              <a:rPr lang="en-US" dirty="0"/>
              <a:t> mas </a:t>
            </a:r>
            <a:r>
              <a:rPr lang="en-US" dirty="0" err="1"/>
              <a:t>tendrá</a:t>
            </a:r>
            <a:r>
              <a:rPr lang="en-US" dirty="0"/>
              <a:t> derecho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Contrato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las </a:t>
            </a:r>
            <a:r>
              <a:rPr lang="en-US" dirty="0" err="1"/>
              <a:t>partes</a:t>
            </a:r>
            <a:r>
              <a:rPr lang="en-US" dirty="0"/>
              <a:t>.   </a:t>
            </a:r>
          </a:p>
          <a:p>
            <a:pPr>
              <a:spcBef>
                <a:spcPts val="0"/>
              </a:spcBef>
            </a:pPr>
            <a:endParaRPr lang="en-US" b="1" dirty="0"/>
          </a:p>
          <a:p>
            <a:pPr>
              <a:spcBef>
                <a:spcPts val="0"/>
              </a:spcBef>
            </a:pPr>
            <a:r>
              <a:rPr lang="en-US" b="1" dirty="0"/>
              <a:t>20. </a:t>
            </a:r>
            <a:r>
              <a:rPr lang="en-US" b="1" dirty="0" err="1"/>
              <a:t>Estipulaciones</a:t>
            </a:r>
            <a:r>
              <a:rPr lang="en-US" b="1" dirty="0"/>
              <a:t> </a:t>
            </a:r>
            <a:r>
              <a:rPr lang="en-US" b="1" dirty="0" err="1"/>
              <a:t>Especiales</a:t>
            </a:r>
            <a:r>
              <a:rPr lang="en-US" b="1" dirty="0"/>
              <a:t>:</a:t>
            </a:r>
            <a:r>
              <a:rPr lang="en-US" dirty="0"/>
              <a:t> Las </a:t>
            </a:r>
            <a:r>
              <a:rPr lang="en-US" dirty="0" err="1"/>
              <a:t>siguientes</a:t>
            </a:r>
            <a:r>
              <a:rPr lang="en-US" dirty="0"/>
              <a:t> </a:t>
            </a:r>
            <a:r>
              <a:rPr lang="en-US" dirty="0" err="1"/>
              <a:t>estipulaciones</a:t>
            </a:r>
            <a:r>
              <a:rPr lang="en-US" dirty="0"/>
              <a:t>,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contraste</a:t>
            </a:r>
            <a:r>
              <a:rPr lang="en-US" dirty="0"/>
              <a:t> con las </a:t>
            </a:r>
            <a:r>
              <a:rPr lang="en-US" dirty="0" err="1"/>
              <a:t>predentes</a:t>
            </a:r>
            <a:r>
              <a:rPr lang="en-US" dirty="0"/>
              <a:t>, </a:t>
            </a:r>
            <a:r>
              <a:rPr lang="en-US" dirty="0" err="1"/>
              <a:t>deben</a:t>
            </a:r>
            <a:r>
              <a:rPr lang="en-US" dirty="0"/>
              <a:t> </a:t>
            </a:r>
            <a:r>
              <a:rPr lang="en-US" dirty="0" err="1"/>
              <a:t>controlar</a:t>
            </a:r>
            <a:r>
              <a:rPr lang="en-US" dirty="0"/>
              <a:t>:</a:t>
            </a:r>
          </a:p>
          <a:p>
            <a:pPr>
              <a:spcBef>
                <a:spcPts val="0"/>
              </a:spcBef>
            </a:pPr>
            <a:r>
              <a:rPr lang="en-US" dirty="0"/>
              <a:t>El </a:t>
            </a:r>
            <a:r>
              <a:rPr lang="en-US" dirty="0" err="1"/>
              <a:t>Contratista</a:t>
            </a:r>
            <a:r>
              <a:rPr lang="en-US" dirty="0"/>
              <a:t>  y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subcontratista</a:t>
            </a:r>
            <a:r>
              <a:rPr lang="en-US" dirty="0"/>
              <a:t> que </a:t>
            </a:r>
            <a:r>
              <a:rPr lang="en-US" dirty="0" err="1"/>
              <a:t>preste</a:t>
            </a:r>
            <a:r>
              <a:rPr lang="en-US" dirty="0"/>
              <a:t> </a:t>
            </a:r>
            <a:r>
              <a:rPr lang="en-US" dirty="0" err="1"/>
              <a:t>servicio</a:t>
            </a:r>
            <a:r>
              <a:rPr lang="en-US" dirty="0"/>
              <a:t> al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renuncia</a:t>
            </a:r>
            <a:r>
              <a:rPr lang="en-US" dirty="0"/>
              <a:t> al derecho de </a:t>
            </a:r>
            <a:r>
              <a:rPr lang="en-US" dirty="0" err="1"/>
              <a:t>vincular</a:t>
            </a:r>
            <a:r>
              <a:rPr lang="en-US" dirty="0"/>
              <a:t> al </a:t>
            </a:r>
            <a:r>
              <a:rPr lang="en-US" dirty="0" err="1"/>
              <a:t>Cliente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daños</a:t>
            </a:r>
            <a:r>
              <a:rPr lang="en-US" dirty="0"/>
              <a:t> </a:t>
            </a:r>
            <a:r>
              <a:rPr lang="en-US" dirty="0" err="1"/>
              <a:t>incurridos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resultado</a:t>
            </a:r>
            <a:r>
              <a:rPr lang="en-US" dirty="0"/>
              <a:t> de un </a:t>
            </a:r>
            <a:r>
              <a:rPr lang="en-US" dirty="0" err="1"/>
              <a:t>servicio</a:t>
            </a:r>
            <a:r>
              <a:rPr lang="en-US" dirty="0"/>
              <a:t> </a:t>
            </a:r>
            <a:r>
              <a:rPr lang="en-US" dirty="0" err="1"/>
              <a:t>prestado</a:t>
            </a:r>
            <a:r>
              <a:rPr lang="en-US" dirty="0"/>
              <a:t>.</a:t>
            </a:r>
          </a:p>
          <a:p>
            <a:pPr>
              <a:spcBef>
                <a:spcPts val="0"/>
              </a:spcBef>
            </a:pPr>
            <a:r>
              <a:rPr lang="en-US" b="1" dirty="0"/>
              <a:t> </a:t>
            </a:r>
            <a:endParaRPr lang="en-US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b="1" dirty="0"/>
              <a:t>21. </a:t>
            </a:r>
            <a:r>
              <a:rPr lang="en-US" b="1" dirty="0" err="1"/>
              <a:t>Requerimientos</a:t>
            </a:r>
            <a:r>
              <a:rPr lang="en-US" b="1" dirty="0"/>
              <a:t> de </a:t>
            </a:r>
            <a:r>
              <a:rPr lang="en-US" b="1" dirty="0" err="1"/>
              <a:t>Seguridad</a:t>
            </a:r>
            <a:r>
              <a:rPr lang="en-US" b="1" dirty="0"/>
              <a:t>: </a:t>
            </a:r>
            <a:endParaRPr lang="en-US" dirty="0"/>
          </a:p>
          <a:p>
            <a:pPr fontAlgn="base" hangingPunct="0">
              <a:spcBef>
                <a:spcPts val="0"/>
              </a:spcBef>
            </a:pPr>
            <a:r>
              <a:rPr lang="en-US" b="1" dirty="0"/>
              <a:t>21.1 </a:t>
            </a:r>
            <a:r>
              <a:rPr lang="en-US" b="1" dirty="0" err="1"/>
              <a:t>Responsabilidad</a:t>
            </a:r>
            <a:r>
              <a:rPr lang="en-US" b="1" dirty="0"/>
              <a:t> del </a:t>
            </a:r>
            <a:r>
              <a:rPr lang="en-US" b="1" dirty="0" err="1"/>
              <a:t>Contratista</a:t>
            </a:r>
            <a:r>
              <a:rPr lang="en-US" b="1" dirty="0"/>
              <a:t> para </a:t>
            </a:r>
            <a:r>
              <a:rPr lang="en-US" b="1" dirty="0" err="1"/>
              <a:t>Seguridad</a:t>
            </a:r>
            <a:r>
              <a:rPr lang="en-US" b="1" dirty="0"/>
              <a:t>. </a:t>
            </a:r>
            <a:r>
              <a:rPr lang="en-US" dirty="0"/>
              <a:t>El </a:t>
            </a:r>
            <a:r>
              <a:rPr lang="en-US" dirty="0" err="1"/>
              <a:t>Contratista</a:t>
            </a:r>
            <a:r>
              <a:rPr lang="en-US" dirty="0"/>
              <a:t>, a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expensas</a:t>
            </a:r>
            <a:r>
              <a:rPr lang="en-US" dirty="0"/>
              <a:t>, </a:t>
            </a:r>
            <a:r>
              <a:rPr lang="en-US" dirty="0" err="1"/>
              <a:t>será</a:t>
            </a:r>
            <a:r>
              <a:rPr lang="en-US" dirty="0"/>
              <a:t> el </a:t>
            </a:r>
            <a:r>
              <a:rPr lang="en-US" dirty="0" err="1"/>
              <a:t>único</a:t>
            </a:r>
            <a:r>
              <a:rPr lang="en-US" dirty="0"/>
              <a:t> </a:t>
            </a:r>
            <a:r>
              <a:rPr lang="en-US" dirty="0" err="1"/>
              <a:t>responsable</a:t>
            </a:r>
            <a:r>
              <a:rPr lang="en-US" dirty="0"/>
              <a:t> de </a:t>
            </a:r>
            <a:r>
              <a:rPr lang="en-US" dirty="0" err="1"/>
              <a:t>proteger</a:t>
            </a:r>
            <a:r>
              <a:rPr lang="en-US" dirty="0"/>
              <a:t> a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empleados</a:t>
            </a:r>
            <a:r>
              <a:rPr lang="en-US" dirty="0"/>
              <a:t>, </a:t>
            </a:r>
            <a:r>
              <a:rPr lang="en-US" dirty="0" err="1"/>
              <a:t>subcontratista</a:t>
            </a:r>
            <a:r>
              <a:rPr lang="en-US" dirty="0"/>
              <a:t>, </a:t>
            </a:r>
            <a:r>
              <a:rPr lang="en-US" dirty="0" err="1"/>
              <a:t>suplidor</a:t>
            </a:r>
            <a:r>
              <a:rPr lang="en-US" dirty="0"/>
              <a:t> de </a:t>
            </a:r>
            <a:r>
              <a:rPr lang="en-US" dirty="0" err="1"/>
              <a:t>materiales</a:t>
            </a:r>
            <a:r>
              <a:rPr lang="en-US" dirty="0"/>
              <a:t> y </a:t>
            </a:r>
            <a:r>
              <a:rPr lang="en-US" dirty="0" err="1"/>
              <a:t>toda</a:t>
            </a:r>
            <a:r>
              <a:rPr lang="en-US" dirty="0"/>
              <a:t> </a:t>
            </a:r>
            <a:r>
              <a:rPr lang="en-US" dirty="0" err="1"/>
              <a:t>otra</a:t>
            </a:r>
            <a:r>
              <a:rPr lang="en-US" dirty="0"/>
              <a:t> persona de </a:t>
            </a:r>
            <a:r>
              <a:rPr lang="en-US" dirty="0" err="1"/>
              <a:t>riesgo</a:t>
            </a:r>
            <a:r>
              <a:rPr lang="en-US" dirty="0"/>
              <a:t> de </a:t>
            </a:r>
            <a:r>
              <a:rPr lang="en-US" dirty="0" err="1"/>
              <a:t>muerte</a:t>
            </a:r>
            <a:r>
              <a:rPr lang="en-US" dirty="0"/>
              <a:t>, </a:t>
            </a:r>
            <a:r>
              <a:rPr lang="en-US" dirty="0" err="1"/>
              <a:t>lesión</a:t>
            </a:r>
            <a:r>
              <a:rPr lang="en-US" dirty="0"/>
              <a:t> o </a:t>
            </a:r>
            <a:r>
              <a:rPr lang="en-US" dirty="0" err="1"/>
              <a:t>daño</a:t>
            </a:r>
            <a:r>
              <a:rPr lang="en-US" dirty="0"/>
              <a:t> </a:t>
            </a:r>
            <a:r>
              <a:rPr lang="en-US" dirty="0" err="1"/>
              <a:t>físico</a:t>
            </a:r>
            <a:r>
              <a:rPr lang="en-US" dirty="0"/>
              <a:t> </a:t>
            </a:r>
            <a:r>
              <a:rPr lang="en-US" dirty="0" err="1"/>
              <a:t>derivante</a:t>
            </a:r>
            <a:r>
              <a:rPr lang="en-US" dirty="0"/>
              <a:t> o </a:t>
            </a:r>
            <a:r>
              <a:rPr lang="en-US" dirty="0" err="1"/>
              <a:t>relacionado</a:t>
            </a:r>
            <a:r>
              <a:rPr lang="en-US" dirty="0"/>
              <a:t> con el </a:t>
            </a:r>
            <a:r>
              <a:rPr lang="en-US" dirty="0" err="1"/>
              <a:t>trabajo</a:t>
            </a:r>
            <a:r>
              <a:rPr lang="en-US" dirty="0"/>
              <a:t> in loco </a:t>
            </a:r>
            <a:r>
              <a:rPr lang="en-US" dirty="0" err="1"/>
              <a:t>donde</a:t>
            </a:r>
            <a:r>
              <a:rPr lang="en-US" dirty="0"/>
              <a:t> se </a:t>
            </a:r>
            <a:r>
              <a:rPr lang="en-US" dirty="0" err="1"/>
              <a:t>desempeñe</a:t>
            </a:r>
            <a:r>
              <a:rPr lang="en-US" dirty="0"/>
              <a:t> y </a:t>
            </a:r>
            <a:r>
              <a:rPr lang="en-US" dirty="0" err="1"/>
              <a:t>asegurando</a:t>
            </a:r>
            <a:r>
              <a:rPr lang="en-US" dirty="0"/>
              <a:t> el </a:t>
            </a:r>
            <a:r>
              <a:rPr lang="en-US" dirty="0" err="1"/>
              <a:t>complimiento</a:t>
            </a:r>
            <a:r>
              <a:rPr lang="en-US" dirty="0"/>
              <a:t> total de la </a:t>
            </a:r>
            <a:r>
              <a:rPr lang="en-US" dirty="0" err="1"/>
              <a:t>seguridad</a:t>
            </a:r>
            <a:r>
              <a:rPr lang="en-US" dirty="0"/>
              <a:t> de </a:t>
            </a:r>
            <a:r>
              <a:rPr lang="en-US" dirty="0" err="1"/>
              <a:t>gobierno</a:t>
            </a:r>
            <a:r>
              <a:rPr lang="en-US" dirty="0"/>
              <a:t> y las </a:t>
            </a:r>
            <a:r>
              <a:rPr lang="en-US" dirty="0" err="1"/>
              <a:t>reglas</a:t>
            </a:r>
            <a:r>
              <a:rPr lang="en-US" dirty="0"/>
              <a:t> y </a:t>
            </a:r>
            <a:r>
              <a:rPr lang="en-US" dirty="0" err="1"/>
              <a:t>reglamientos</a:t>
            </a:r>
            <a:r>
              <a:rPr lang="en-US" dirty="0"/>
              <a:t> de Delaware/OSHA.</a:t>
            </a:r>
          </a:p>
          <a:p>
            <a:pPr>
              <a:spcBef>
                <a:spcPts val="0"/>
              </a:spcBef>
            </a:pPr>
            <a:endParaRPr lang="en-US" b="1" dirty="0"/>
          </a:p>
          <a:p>
            <a:pPr>
              <a:spcBef>
                <a:spcPts val="0"/>
              </a:spcBef>
            </a:pPr>
            <a:r>
              <a:rPr lang="en-US" b="1" dirty="0"/>
              <a:t>21.2 </a:t>
            </a:r>
            <a:r>
              <a:rPr lang="en-US" b="1" dirty="0" err="1"/>
              <a:t>Leyes</a:t>
            </a:r>
            <a:r>
              <a:rPr lang="en-US" b="1" dirty="0"/>
              <a:t> de </a:t>
            </a:r>
            <a:r>
              <a:rPr lang="en-US" b="1" dirty="0" err="1"/>
              <a:t>Seguridad</a:t>
            </a:r>
            <a:r>
              <a:rPr lang="en-US" b="1" dirty="0"/>
              <a:t> y </a:t>
            </a:r>
            <a:r>
              <a:rPr lang="en-US" b="1" dirty="0" err="1"/>
              <a:t>Contrato</a:t>
            </a:r>
            <a:r>
              <a:rPr lang="en-US" b="1" dirty="0"/>
              <a:t> de </a:t>
            </a:r>
            <a:r>
              <a:rPr lang="en-US" b="1" dirty="0" err="1"/>
              <a:t>Indemnización</a:t>
            </a:r>
            <a:r>
              <a:rPr lang="en-US" b="1" dirty="0"/>
              <a:t>. </a:t>
            </a:r>
            <a:r>
              <a:rPr lang="en-US" dirty="0"/>
              <a:t>El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cumplir</a:t>
            </a:r>
            <a:r>
              <a:rPr lang="en-US" dirty="0"/>
              <a:t> con las </a:t>
            </a:r>
            <a:r>
              <a:rPr lang="en-US" dirty="0" err="1"/>
              <a:t>leyes</a:t>
            </a:r>
            <a:r>
              <a:rPr lang="en-US" dirty="0"/>
              <a:t>, </a:t>
            </a:r>
            <a:r>
              <a:rPr lang="en-US" dirty="0" err="1"/>
              <a:t>órdenes</a:t>
            </a:r>
            <a:r>
              <a:rPr lang="en-US" dirty="0"/>
              <a:t>, </a:t>
            </a:r>
            <a:r>
              <a:rPr lang="en-US" dirty="0" err="1"/>
              <a:t>citaciones</a:t>
            </a:r>
            <a:r>
              <a:rPr lang="en-US" dirty="0"/>
              <a:t>, </a:t>
            </a:r>
            <a:r>
              <a:rPr lang="en-US" dirty="0" err="1"/>
              <a:t>reglas</a:t>
            </a:r>
            <a:r>
              <a:rPr lang="en-US" dirty="0"/>
              <a:t>, </a:t>
            </a:r>
            <a:r>
              <a:rPr lang="en-US" dirty="0" err="1"/>
              <a:t>regulaciones</a:t>
            </a:r>
            <a:r>
              <a:rPr lang="en-US" dirty="0"/>
              <a:t>, </a:t>
            </a:r>
            <a:r>
              <a:rPr lang="en-US" dirty="0" err="1"/>
              <a:t>estandares</a:t>
            </a:r>
            <a:r>
              <a:rPr lang="en-US" dirty="0"/>
              <a:t> y </a:t>
            </a:r>
            <a:r>
              <a:rPr lang="en-US" dirty="0" err="1"/>
              <a:t>estatutos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seguridad</a:t>
            </a:r>
            <a:r>
              <a:rPr lang="en-US" dirty="0"/>
              <a:t> y </a:t>
            </a:r>
            <a:r>
              <a:rPr lang="en-US" dirty="0" err="1"/>
              <a:t>salud</a:t>
            </a:r>
            <a:r>
              <a:rPr lang="en-US" dirty="0"/>
              <a:t> </a:t>
            </a:r>
            <a:r>
              <a:rPr lang="en-US" dirty="0" err="1"/>
              <a:t>laboral</a:t>
            </a:r>
            <a:r>
              <a:rPr lang="en-US" dirty="0"/>
              <a:t>, </a:t>
            </a:r>
            <a:r>
              <a:rPr lang="en-US" dirty="0" err="1"/>
              <a:t>prevención</a:t>
            </a:r>
            <a:r>
              <a:rPr lang="en-US" dirty="0"/>
              <a:t> de </a:t>
            </a:r>
            <a:r>
              <a:rPr lang="en-US" dirty="0" err="1"/>
              <a:t>accidentes</a:t>
            </a:r>
            <a:r>
              <a:rPr lang="en-US" dirty="0"/>
              <a:t>, </a:t>
            </a:r>
            <a:r>
              <a:rPr lang="en-US" dirty="0" err="1"/>
              <a:t>equipos</a:t>
            </a:r>
            <a:r>
              <a:rPr lang="en-US" dirty="0"/>
              <a:t> de </a:t>
            </a:r>
            <a:r>
              <a:rPr lang="en-US" dirty="0" err="1"/>
              <a:t>seguridad</a:t>
            </a:r>
            <a:r>
              <a:rPr lang="en-US" dirty="0"/>
              <a:t> y </a:t>
            </a:r>
            <a:r>
              <a:rPr lang="en-US" dirty="0" err="1"/>
              <a:t>prácticas</a:t>
            </a:r>
            <a:r>
              <a:rPr lang="en-US" dirty="0"/>
              <a:t>, </a:t>
            </a:r>
            <a:r>
              <a:rPr lang="en-US" dirty="0" err="1"/>
              <a:t>incluyendo</a:t>
            </a:r>
            <a:r>
              <a:rPr lang="en-US" dirty="0"/>
              <a:t> y </a:t>
            </a:r>
            <a:r>
              <a:rPr lang="en-US" dirty="0" err="1"/>
              <a:t>limitándolo</a:t>
            </a:r>
            <a:r>
              <a:rPr lang="en-US" dirty="0"/>
              <a:t> a las </a:t>
            </a:r>
            <a:r>
              <a:rPr lang="en-US" dirty="0" err="1"/>
              <a:t>leyes</a:t>
            </a:r>
            <a:r>
              <a:rPr lang="en-US" dirty="0"/>
              <a:t> </a:t>
            </a:r>
            <a:r>
              <a:rPr lang="en-US" dirty="0" err="1"/>
              <a:t>federales</a:t>
            </a:r>
            <a:r>
              <a:rPr lang="en-US" dirty="0"/>
              <a:t> y </a:t>
            </a:r>
            <a:r>
              <a:rPr lang="en-US" dirty="0" err="1"/>
              <a:t>regulaciones</a:t>
            </a:r>
            <a:r>
              <a:rPr lang="en-US" dirty="0"/>
              <a:t> de Delaware/OSHA. </a:t>
            </a:r>
            <a:r>
              <a:rPr lang="en-US" dirty="0" err="1"/>
              <a:t>Dichos</a:t>
            </a:r>
            <a:r>
              <a:rPr lang="en-US" dirty="0"/>
              <a:t> </a:t>
            </a:r>
            <a:r>
              <a:rPr lang="en-US" dirty="0" err="1"/>
              <a:t>equipos</a:t>
            </a:r>
            <a:r>
              <a:rPr lang="en-US" dirty="0"/>
              <a:t> de </a:t>
            </a:r>
            <a:r>
              <a:rPr lang="en-US" dirty="0" err="1"/>
              <a:t>seguridad</a:t>
            </a:r>
            <a:r>
              <a:rPr lang="en-US" dirty="0"/>
              <a:t> y </a:t>
            </a:r>
            <a:r>
              <a:rPr lang="en-US" dirty="0" err="1"/>
              <a:t>prácticas</a:t>
            </a:r>
            <a:r>
              <a:rPr lang="en-US" dirty="0"/>
              <a:t> </a:t>
            </a:r>
            <a:r>
              <a:rPr lang="en-US" dirty="0" err="1"/>
              <a:t>incluyen</a:t>
            </a:r>
            <a:r>
              <a:rPr lang="en-US" dirty="0"/>
              <a:t> </a:t>
            </a:r>
            <a:r>
              <a:rPr lang="en-US" dirty="0" err="1"/>
              <a:t>pero</a:t>
            </a:r>
            <a:r>
              <a:rPr lang="en-US" dirty="0"/>
              <a:t> no se </a:t>
            </a:r>
            <a:r>
              <a:rPr lang="en-US" dirty="0" err="1"/>
              <a:t>limitan</a:t>
            </a:r>
            <a:r>
              <a:rPr lang="en-US" dirty="0"/>
              <a:t> a:</a:t>
            </a:r>
          </a:p>
          <a:p>
            <a:pPr marL="576263" lvl="0" indent="-119063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err="1"/>
              <a:t>Usar</a:t>
            </a:r>
            <a:r>
              <a:rPr lang="en-US" dirty="0"/>
              <a:t> </a:t>
            </a:r>
            <a:r>
              <a:rPr lang="en-US" dirty="0" err="1"/>
              <a:t>aparatos</a:t>
            </a:r>
            <a:r>
              <a:rPr lang="en-US" dirty="0"/>
              <a:t> o </a:t>
            </a:r>
            <a:r>
              <a:rPr lang="en-US" dirty="0" err="1"/>
              <a:t>protecciones</a:t>
            </a:r>
            <a:r>
              <a:rPr lang="en-US" dirty="0"/>
              <a:t> de </a:t>
            </a:r>
            <a:r>
              <a:rPr lang="en-US" dirty="0" err="1"/>
              <a:t>prevención</a:t>
            </a:r>
            <a:r>
              <a:rPr lang="en-US" dirty="0"/>
              <a:t> de </a:t>
            </a:r>
            <a:r>
              <a:rPr lang="en-US" dirty="0" err="1"/>
              <a:t>caídas</a:t>
            </a:r>
            <a:endParaRPr lang="en-US" dirty="0"/>
          </a:p>
          <a:p>
            <a:pPr marL="576263" lvl="0" indent="-119063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err="1"/>
              <a:t>Usar</a:t>
            </a:r>
            <a:r>
              <a:rPr lang="en-US" dirty="0"/>
              <a:t> </a:t>
            </a:r>
            <a:r>
              <a:rPr lang="en-US" dirty="0" err="1"/>
              <a:t>protectores</a:t>
            </a:r>
            <a:r>
              <a:rPr lang="en-US" dirty="0"/>
              <a:t> de </a:t>
            </a:r>
            <a:r>
              <a:rPr lang="en-US" dirty="0" err="1"/>
              <a:t>ojos</a:t>
            </a:r>
            <a:endParaRPr lang="en-US" dirty="0"/>
          </a:p>
          <a:p>
            <a:pPr marL="576263" lvl="0" indent="-119063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err="1"/>
              <a:t>Usar</a:t>
            </a:r>
            <a:r>
              <a:rPr lang="en-US" dirty="0"/>
              <a:t> </a:t>
            </a:r>
            <a:r>
              <a:rPr lang="en-US" dirty="0" err="1"/>
              <a:t>cascos</a:t>
            </a:r>
            <a:r>
              <a:rPr lang="en-US" dirty="0"/>
              <a:t> </a:t>
            </a:r>
            <a:r>
              <a:rPr lang="en-US" dirty="0" err="1"/>
              <a:t>duros</a:t>
            </a:r>
            <a:endParaRPr lang="en-US" dirty="0"/>
          </a:p>
          <a:p>
            <a:pPr marL="576263" lvl="0" indent="-119063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/>
              <a:t>Los </a:t>
            </a:r>
            <a:r>
              <a:rPr lang="en-US" dirty="0" err="1"/>
              <a:t>instrumentos</a:t>
            </a:r>
            <a:r>
              <a:rPr lang="en-US" dirty="0"/>
              <a:t> no se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alterar</a:t>
            </a:r>
            <a:r>
              <a:rPr lang="en-US" dirty="0"/>
              <a:t> de </a:t>
            </a:r>
            <a:r>
              <a:rPr lang="en-US" dirty="0" err="1"/>
              <a:t>ninguna</a:t>
            </a:r>
            <a:r>
              <a:rPr lang="en-US" dirty="0"/>
              <a:t> </a:t>
            </a:r>
            <a:r>
              <a:rPr lang="en-US" dirty="0" err="1"/>
              <a:t>manera</a:t>
            </a:r>
            <a:r>
              <a:rPr lang="en-US" dirty="0"/>
              <a:t> (</a:t>
            </a:r>
            <a:r>
              <a:rPr lang="en-US" dirty="0" err="1"/>
              <a:t>eje</a:t>
            </a:r>
            <a:r>
              <a:rPr lang="en-US" dirty="0"/>
              <a:t>., no hay </a:t>
            </a:r>
            <a:r>
              <a:rPr lang="en-US" dirty="0" err="1"/>
              <a:t>protectores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las sierras)</a:t>
            </a:r>
          </a:p>
          <a:p>
            <a:pPr marL="576263" lvl="0" indent="-119063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/>
              <a:t>No se </a:t>
            </a:r>
            <a:r>
              <a:rPr lang="en-US" dirty="0" err="1"/>
              <a:t>dejaran</a:t>
            </a:r>
            <a:r>
              <a:rPr lang="en-US" dirty="0"/>
              <a:t> </a:t>
            </a:r>
            <a:r>
              <a:rPr lang="en-US" dirty="0" err="1"/>
              <a:t>expuestos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cables </a:t>
            </a:r>
            <a:r>
              <a:rPr lang="en-US" dirty="0" err="1"/>
              <a:t>ni</a:t>
            </a:r>
            <a:r>
              <a:rPr lang="en-US" dirty="0"/>
              <a:t> las </a:t>
            </a:r>
            <a:r>
              <a:rPr lang="en-US" dirty="0" err="1"/>
              <a:t>extensiones</a:t>
            </a:r>
            <a:r>
              <a:rPr lang="en-US" dirty="0"/>
              <a:t>.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El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deberá</a:t>
            </a:r>
            <a:r>
              <a:rPr lang="en-US" dirty="0"/>
              <a:t> </a:t>
            </a:r>
            <a:r>
              <a:rPr lang="en-US" dirty="0" err="1"/>
              <a:t>pagar</a:t>
            </a:r>
            <a:r>
              <a:rPr lang="en-US" dirty="0"/>
              <a:t> de </a:t>
            </a:r>
            <a:r>
              <a:rPr lang="en-US" dirty="0" err="1"/>
              <a:t>inmediato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gastos</a:t>
            </a:r>
            <a:r>
              <a:rPr lang="en-US" dirty="0"/>
              <a:t> y </a:t>
            </a:r>
            <a:r>
              <a:rPr lang="en-US" dirty="0" err="1"/>
              <a:t>penalidades</a:t>
            </a:r>
            <a:r>
              <a:rPr lang="en-US" dirty="0"/>
              <a:t> que graven </a:t>
            </a:r>
            <a:r>
              <a:rPr lang="en-US" dirty="0" err="1"/>
              <a:t>sobre</a:t>
            </a:r>
            <a:r>
              <a:rPr lang="en-US" dirty="0"/>
              <a:t> el </a:t>
            </a:r>
            <a:r>
              <a:rPr lang="en-US" dirty="0" err="1"/>
              <a:t>Contratista</a:t>
            </a:r>
            <a:r>
              <a:rPr lang="en-US" dirty="0"/>
              <a:t> o el </a:t>
            </a:r>
            <a:r>
              <a:rPr lang="en-US" dirty="0" err="1"/>
              <a:t>Cliente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relación</a:t>
            </a:r>
            <a:r>
              <a:rPr lang="en-US" dirty="0"/>
              <a:t> al </a:t>
            </a:r>
            <a:r>
              <a:rPr lang="en-US" dirty="0" err="1"/>
              <a:t>trabajo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730659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092" y="373268"/>
            <a:ext cx="6629813" cy="974240"/>
          </a:xfrm>
        </p:spPr>
        <p:txBody>
          <a:bodyPr>
            <a:noAutofit/>
          </a:bodyPr>
          <a:lstStyle/>
          <a:p>
            <a:pPr algn="r"/>
            <a:r>
              <a:rPr lang="en-US" sz="2500" dirty="0" err="1"/>
              <a:t>Contrato</a:t>
            </a:r>
            <a:r>
              <a:rPr lang="en-US" sz="2500" dirty="0"/>
              <a:t> del </a:t>
            </a:r>
            <a:r>
              <a:rPr lang="en-US" sz="2500" dirty="0" err="1"/>
              <a:t>Contratista</a:t>
            </a:r>
            <a:r>
              <a:rPr lang="en-US" sz="2500" dirty="0"/>
              <a:t> Independiente – </a:t>
            </a:r>
            <a:r>
              <a:rPr lang="en-US" sz="2500" dirty="0" err="1"/>
              <a:t>Parte</a:t>
            </a:r>
            <a:r>
              <a:rPr lang="en-US" sz="2500" dirty="0"/>
              <a:t>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081" y="9702166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13	CPCON v1 2May17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4522" y="1129241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0315" y="1323192"/>
            <a:ext cx="6724672" cy="8136493"/>
          </a:xfrm>
        </p:spPr>
        <p:txBody>
          <a:bodyPr>
            <a:noAutofit/>
          </a:bodyPr>
          <a:lstStyle/>
          <a:p>
            <a:pPr fontAlgn="base" hangingPunct="0">
              <a:spcBef>
                <a:spcPts val="0"/>
              </a:spcBef>
            </a:pPr>
            <a:r>
              <a:rPr lang="en-US" b="1" dirty="0">
                <a:ea typeface="Times New Roman"/>
              </a:rPr>
              <a:t>21.3 No </a:t>
            </a:r>
            <a:r>
              <a:rPr lang="en-US" b="1" dirty="0" err="1">
                <a:ea typeface="Times New Roman"/>
              </a:rPr>
              <a:t>Alcol</a:t>
            </a:r>
            <a:r>
              <a:rPr lang="en-US" b="1" dirty="0">
                <a:ea typeface="Times New Roman"/>
              </a:rPr>
              <a:t> o </a:t>
            </a:r>
            <a:r>
              <a:rPr lang="en-US" b="1" dirty="0" err="1">
                <a:ea typeface="Times New Roman"/>
              </a:rPr>
              <a:t>Drogas</a:t>
            </a:r>
            <a:r>
              <a:rPr lang="en-US" b="1" dirty="0">
                <a:ea typeface="Times New Roman"/>
              </a:rPr>
              <a:t>. </a:t>
            </a:r>
            <a:r>
              <a:rPr lang="en-US" dirty="0">
                <a:ea typeface="Times New Roman"/>
              </a:rPr>
              <a:t>El </a:t>
            </a:r>
            <a:r>
              <a:rPr lang="en-US" dirty="0" err="1">
                <a:ea typeface="Times New Roman"/>
              </a:rPr>
              <a:t>Contratista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prohibe</a:t>
            </a:r>
            <a:r>
              <a:rPr lang="en-US" dirty="0">
                <a:ea typeface="Times New Roman"/>
              </a:rPr>
              <a:t> y </a:t>
            </a:r>
            <a:r>
              <a:rPr lang="en-US" dirty="0" err="1">
                <a:ea typeface="Times New Roman"/>
              </a:rPr>
              <a:t>previene</a:t>
            </a:r>
            <a:r>
              <a:rPr lang="en-US" dirty="0">
                <a:ea typeface="Times New Roman"/>
              </a:rPr>
              <a:t> la </a:t>
            </a:r>
            <a:r>
              <a:rPr lang="en-US" dirty="0" err="1">
                <a:ea typeface="Times New Roman"/>
              </a:rPr>
              <a:t>presencia</a:t>
            </a:r>
            <a:r>
              <a:rPr lang="en-US" dirty="0">
                <a:ea typeface="Times New Roman"/>
              </a:rPr>
              <a:t> o </a:t>
            </a:r>
            <a:r>
              <a:rPr lang="en-US" dirty="0" err="1">
                <a:ea typeface="Times New Roman"/>
              </a:rPr>
              <a:t>uso</a:t>
            </a:r>
            <a:r>
              <a:rPr lang="en-US" dirty="0">
                <a:ea typeface="Times New Roman"/>
              </a:rPr>
              <a:t> de </a:t>
            </a:r>
            <a:r>
              <a:rPr lang="en-US" dirty="0" err="1">
                <a:ea typeface="Times New Roman"/>
              </a:rPr>
              <a:t>alcol</a:t>
            </a:r>
            <a:r>
              <a:rPr lang="en-US" dirty="0">
                <a:ea typeface="Times New Roman"/>
              </a:rPr>
              <a:t> o </a:t>
            </a:r>
            <a:r>
              <a:rPr lang="en-US" dirty="0" err="1">
                <a:ea typeface="Times New Roman"/>
              </a:rPr>
              <a:t>drogas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por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sus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empleados</a:t>
            </a:r>
            <a:r>
              <a:rPr lang="en-US" dirty="0">
                <a:ea typeface="Times New Roman"/>
              </a:rPr>
              <a:t>, </a:t>
            </a:r>
            <a:r>
              <a:rPr lang="en-US" dirty="0" err="1">
                <a:ea typeface="Times New Roman"/>
              </a:rPr>
              <a:t>subcontratistas</a:t>
            </a:r>
            <a:r>
              <a:rPr lang="en-US" dirty="0">
                <a:ea typeface="Times New Roman"/>
              </a:rPr>
              <a:t> o </a:t>
            </a:r>
            <a:r>
              <a:rPr lang="en-US" dirty="0" err="1">
                <a:ea typeface="Times New Roman"/>
              </a:rPr>
              <a:t>suplidores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en</a:t>
            </a:r>
            <a:r>
              <a:rPr lang="en-US" dirty="0">
                <a:ea typeface="Times New Roman"/>
              </a:rPr>
              <a:t> el </a:t>
            </a:r>
            <a:r>
              <a:rPr lang="en-US" dirty="0" err="1">
                <a:ea typeface="Times New Roman"/>
              </a:rPr>
              <a:t>lugar</a:t>
            </a:r>
            <a:r>
              <a:rPr lang="en-US" dirty="0">
                <a:ea typeface="Times New Roman"/>
              </a:rPr>
              <a:t> de </a:t>
            </a:r>
            <a:r>
              <a:rPr lang="en-US" dirty="0" err="1">
                <a:ea typeface="Times New Roman"/>
              </a:rPr>
              <a:t>trabajo</a:t>
            </a:r>
            <a:r>
              <a:rPr lang="en-US" dirty="0">
                <a:ea typeface="Times New Roman"/>
              </a:rPr>
              <a:t> o </a:t>
            </a:r>
            <a:r>
              <a:rPr lang="en-US" dirty="0" err="1">
                <a:ea typeface="Times New Roman"/>
              </a:rPr>
              <a:t>en</a:t>
            </a:r>
            <a:r>
              <a:rPr lang="en-US" dirty="0">
                <a:ea typeface="Times New Roman"/>
              </a:rPr>
              <a:t> el </a:t>
            </a:r>
            <a:r>
              <a:rPr lang="en-US" dirty="0" err="1">
                <a:ea typeface="Times New Roman"/>
              </a:rPr>
              <a:t>desempeño</a:t>
            </a:r>
            <a:r>
              <a:rPr lang="en-US" dirty="0">
                <a:ea typeface="Times New Roman"/>
              </a:rPr>
              <a:t> de </a:t>
            </a:r>
            <a:r>
              <a:rPr lang="en-US" dirty="0" err="1">
                <a:ea typeface="Times New Roman"/>
              </a:rPr>
              <a:t>trabajo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por</a:t>
            </a:r>
            <a:r>
              <a:rPr lang="en-US" dirty="0">
                <a:ea typeface="Times New Roman"/>
              </a:rPr>
              <a:t> </a:t>
            </a:r>
            <a:r>
              <a:rPr lang="en-US" dirty="0" err="1">
                <a:ea typeface="Times New Roman"/>
              </a:rPr>
              <a:t>cualquier</a:t>
            </a:r>
            <a:r>
              <a:rPr lang="en-US" dirty="0">
                <a:ea typeface="Times New Roman"/>
              </a:rPr>
              <a:t> persona bajo la </a:t>
            </a:r>
            <a:r>
              <a:rPr lang="en-US" dirty="0" err="1">
                <a:ea typeface="Times New Roman"/>
              </a:rPr>
              <a:t>influencia</a:t>
            </a:r>
            <a:r>
              <a:rPr lang="en-US" dirty="0">
                <a:ea typeface="Times New Roman"/>
              </a:rPr>
              <a:t> de </a:t>
            </a:r>
            <a:r>
              <a:rPr lang="en-US" dirty="0" err="1">
                <a:ea typeface="Times New Roman"/>
              </a:rPr>
              <a:t>alcol</a:t>
            </a:r>
            <a:r>
              <a:rPr lang="en-US" dirty="0">
                <a:ea typeface="Times New Roman"/>
              </a:rPr>
              <a:t> o </a:t>
            </a:r>
            <a:r>
              <a:rPr lang="en-US" dirty="0" err="1">
                <a:ea typeface="Times New Roman"/>
              </a:rPr>
              <a:t>drogas</a:t>
            </a:r>
            <a:r>
              <a:rPr lang="en-US" dirty="0">
                <a:ea typeface="Times New Roman"/>
              </a:rPr>
              <a:t>.</a:t>
            </a:r>
            <a:endParaRPr lang="en-US" dirty="0">
              <a:latin typeface="Times New Roman"/>
              <a:ea typeface="Times New Roman"/>
            </a:endParaRP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CALIDAD</a:t>
            </a:r>
            <a:r>
              <a:rPr lang="en-US" dirty="0"/>
              <a:t> DE </a:t>
            </a:r>
            <a:r>
              <a:rPr lang="en-US" dirty="0" err="1"/>
              <a:t>TESTIGO</a:t>
            </a:r>
            <a:r>
              <a:rPr lang="en-US" dirty="0"/>
              <a:t>,</a:t>
            </a:r>
            <a:r>
              <a:rPr lang="en-US" i="1" dirty="0"/>
              <a:t> </a:t>
            </a:r>
            <a:r>
              <a:rPr lang="en-US" dirty="0" err="1"/>
              <a:t>todas</a:t>
            </a:r>
            <a:r>
              <a:rPr lang="en-US" dirty="0"/>
              <a:t> las </a:t>
            </a:r>
            <a:r>
              <a:rPr lang="en-US" dirty="0" err="1"/>
              <a:t>partes</a:t>
            </a:r>
            <a:r>
              <a:rPr lang="en-US" dirty="0"/>
              <a:t> </a:t>
            </a:r>
            <a:r>
              <a:rPr lang="en-US" dirty="0" err="1"/>
              <a:t>sellan</a:t>
            </a:r>
            <a:r>
              <a:rPr lang="en-US" dirty="0"/>
              <a:t> a </a:t>
            </a:r>
            <a:r>
              <a:rPr lang="en-US" dirty="0" err="1"/>
              <a:t>continuación</a:t>
            </a:r>
            <a:r>
              <a:rPr lang="en-US" dirty="0"/>
              <a:t>.</a:t>
            </a:r>
          </a:p>
          <a:p>
            <a:pPr>
              <a:spcBef>
                <a:spcPts val="0"/>
              </a:spcBef>
            </a:pPr>
            <a:r>
              <a:rPr lang="en-US" dirty="0"/>
              <a:t> </a:t>
            </a:r>
          </a:p>
          <a:p>
            <a:pPr>
              <a:spcBef>
                <a:spcPts val="0"/>
              </a:spcBef>
            </a:pPr>
            <a:r>
              <a:rPr lang="en-US" dirty="0" err="1"/>
              <a:t>Cliente</a:t>
            </a:r>
            <a:r>
              <a:rPr lang="en-US" dirty="0"/>
              <a:t>: M Vincent Assets LLC</a:t>
            </a:r>
          </a:p>
          <a:p>
            <a:pPr>
              <a:spcBef>
                <a:spcPts val="0"/>
              </a:spcBef>
            </a:pPr>
            <a:r>
              <a:rPr lang="en-US" dirty="0"/>
              <a:t> </a:t>
            </a:r>
          </a:p>
          <a:p>
            <a:pPr>
              <a:spcBef>
                <a:spcPts val="0"/>
              </a:spcBef>
            </a:pPr>
            <a:r>
              <a:rPr lang="en-US" dirty="0"/>
              <a:t> </a:t>
            </a:r>
          </a:p>
          <a:p>
            <a:pPr>
              <a:spcBef>
                <a:spcPts val="0"/>
              </a:spcBef>
            </a:pPr>
            <a:r>
              <a:rPr lang="en-US" dirty="0"/>
              <a:t> </a:t>
            </a:r>
          </a:p>
          <a:p>
            <a:pPr>
              <a:spcBef>
                <a:spcPts val="0"/>
              </a:spcBef>
            </a:pPr>
            <a:r>
              <a:rPr lang="en-US" dirty="0" err="1"/>
              <a:t>Firma</a:t>
            </a:r>
            <a:r>
              <a:rPr lang="en-US" dirty="0"/>
              <a:t>: ________________________________	</a:t>
            </a:r>
            <a:r>
              <a:rPr lang="en-US" dirty="0" err="1"/>
              <a:t>Fecha</a:t>
            </a:r>
            <a:r>
              <a:rPr lang="en-US" dirty="0"/>
              <a:t>: _______________________________</a:t>
            </a:r>
          </a:p>
          <a:p>
            <a:pPr>
              <a:spcBef>
                <a:spcPts val="0"/>
              </a:spcBef>
            </a:pPr>
            <a:r>
              <a:rPr lang="en-US" dirty="0"/>
              <a:t>Mark V. Fansler</a:t>
            </a:r>
          </a:p>
          <a:p>
            <a:pPr>
              <a:spcBef>
                <a:spcPts val="0"/>
              </a:spcBef>
            </a:pPr>
            <a:r>
              <a:rPr lang="en-US" dirty="0"/>
              <a:t> </a:t>
            </a:r>
          </a:p>
          <a:p>
            <a:pPr>
              <a:spcBef>
                <a:spcPts val="0"/>
              </a:spcBef>
            </a:pPr>
            <a:r>
              <a:rPr lang="en-US" dirty="0"/>
              <a:t> </a:t>
            </a:r>
          </a:p>
          <a:p>
            <a:pPr>
              <a:spcBef>
                <a:spcPts val="0"/>
              </a:spcBef>
            </a:pPr>
            <a:r>
              <a:rPr lang="en-US" dirty="0"/>
              <a:t> </a:t>
            </a:r>
          </a:p>
          <a:p>
            <a:pPr>
              <a:spcBef>
                <a:spcPts val="0"/>
              </a:spcBef>
            </a:pPr>
            <a:r>
              <a:rPr lang="en-US" dirty="0"/>
              <a:t> </a:t>
            </a:r>
          </a:p>
          <a:p>
            <a:pPr>
              <a:spcBef>
                <a:spcPts val="0"/>
              </a:spcBef>
            </a:pPr>
            <a:r>
              <a:rPr lang="en-US" dirty="0" err="1"/>
              <a:t>Contratista</a:t>
            </a:r>
            <a:r>
              <a:rPr lang="en-US" dirty="0"/>
              <a:t>: &lt;&lt;Nombre del </a:t>
            </a:r>
            <a:r>
              <a:rPr lang="en-US" dirty="0" err="1"/>
              <a:t>Contratista</a:t>
            </a:r>
            <a:r>
              <a:rPr lang="en-US" dirty="0"/>
              <a:t>&gt;&gt;	SSN/EIN #: __________________________</a:t>
            </a:r>
          </a:p>
          <a:p>
            <a:pPr>
              <a:spcBef>
                <a:spcPts val="0"/>
              </a:spcBef>
            </a:pPr>
            <a:r>
              <a:rPr lang="en-US" dirty="0"/>
              <a:t> </a:t>
            </a:r>
          </a:p>
          <a:p>
            <a:pPr>
              <a:spcBef>
                <a:spcPts val="0"/>
              </a:spcBef>
            </a:pPr>
            <a:r>
              <a:rPr lang="en-US" dirty="0"/>
              <a:t> </a:t>
            </a:r>
          </a:p>
          <a:p>
            <a:pPr>
              <a:spcBef>
                <a:spcPts val="0"/>
              </a:spcBef>
            </a:pPr>
            <a:r>
              <a:rPr lang="en-US" dirty="0" err="1"/>
              <a:t>Firma</a:t>
            </a:r>
            <a:r>
              <a:rPr lang="en-US" dirty="0"/>
              <a:t>: ________________________________	</a:t>
            </a:r>
            <a:r>
              <a:rPr lang="en-US" dirty="0" err="1"/>
              <a:t>Fecha</a:t>
            </a:r>
            <a:r>
              <a:rPr lang="en-US" dirty="0"/>
              <a:t>: _______________________________</a:t>
            </a:r>
          </a:p>
          <a:p>
            <a:pPr>
              <a:spcBef>
                <a:spcPts val="0"/>
              </a:spcBef>
            </a:pPr>
            <a:r>
              <a:rPr lang="en-US" dirty="0"/>
              <a:t>&lt;&lt;Nombre de la Persona </a:t>
            </a:r>
            <a:r>
              <a:rPr lang="en-US" dirty="0" err="1"/>
              <a:t>Autorizada</a:t>
            </a:r>
            <a:r>
              <a:rPr lang="en-US" dirty="0"/>
              <a:t>&gt;&gt;</a:t>
            </a:r>
          </a:p>
          <a:p>
            <a:pPr>
              <a:spcBef>
                <a:spcPts val="0"/>
              </a:spcBef>
            </a:pPr>
            <a:r>
              <a:rPr lang="en-US" dirty="0"/>
              <a:t> </a:t>
            </a:r>
          </a:p>
          <a:p>
            <a:pPr>
              <a:spcBef>
                <a:spcPts val="0"/>
              </a:spcBef>
            </a:pPr>
            <a:r>
              <a:rPr lang="en-US" dirty="0" err="1"/>
              <a:t>Dirección</a:t>
            </a:r>
            <a:r>
              <a:rPr lang="en-US" dirty="0"/>
              <a:t>: </a:t>
            </a:r>
            <a:r>
              <a:rPr lang="en-US" dirty="0" err="1"/>
              <a:t>Dirección</a:t>
            </a:r>
            <a:r>
              <a:rPr lang="en-US" dirty="0"/>
              <a:t> </a:t>
            </a:r>
            <a:r>
              <a:rPr lang="en-US" dirty="0" err="1"/>
              <a:t>completa</a:t>
            </a:r>
            <a:r>
              <a:rPr lang="en-US" dirty="0"/>
              <a:t> del </a:t>
            </a:r>
            <a:r>
              <a:rPr lang="en-US" dirty="0" err="1"/>
              <a:t>contratista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 </a:t>
            </a:r>
          </a:p>
          <a:p>
            <a:pPr>
              <a:spcBef>
                <a:spcPts val="0"/>
              </a:spcBef>
            </a:pPr>
            <a:r>
              <a:rPr lang="en-US" dirty="0" err="1"/>
              <a:t>ANEXO</a:t>
            </a:r>
            <a:r>
              <a:rPr lang="en-US" dirty="0"/>
              <a:t> "A" </a:t>
            </a:r>
            <a:r>
              <a:rPr lang="en-US" dirty="0" err="1"/>
              <a:t>OBJETIVO</a:t>
            </a:r>
            <a:r>
              <a:rPr lang="en-US" dirty="0"/>
              <a:t> DE </a:t>
            </a:r>
            <a:r>
              <a:rPr lang="en-US" dirty="0" err="1"/>
              <a:t>TRABAJO</a:t>
            </a:r>
            <a:r>
              <a:rPr lang="en-US" dirty="0"/>
              <a:t>/</a:t>
            </a:r>
            <a:r>
              <a:rPr lang="en-US" dirty="0" err="1"/>
              <a:t>SERVICIOS</a:t>
            </a:r>
            <a:r>
              <a:rPr lang="en-US" dirty="0"/>
              <a:t> </a:t>
            </a:r>
            <a:r>
              <a:rPr lang="en-US" dirty="0" err="1"/>
              <a:t>OTORGADOS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 err="1"/>
              <a:t>ANEXO</a:t>
            </a:r>
            <a:r>
              <a:rPr lang="en-US" dirty="0"/>
              <a:t> "B" </a:t>
            </a:r>
            <a:r>
              <a:rPr lang="en-US" dirty="0" err="1"/>
              <a:t>CALENDARIO</a:t>
            </a:r>
            <a:r>
              <a:rPr lang="en-US" dirty="0"/>
              <a:t> DE </a:t>
            </a:r>
            <a:r>
              <a:rPr lang="en-US" dirty="0" err="1"/>
              <a:t>PAGOS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 err="1"/>
              <a:t>ANEXO</a:t>
            </a:r>
            <a:r>
              <a:rPr lang="en-US" dirty="0"/>
              <a:t> “C” </a:t>
            </a:r>
            <a:r>
              <a:rPr lang="en-US" dirty="0" err="1"/>
              <a:t>CONTRATO</a:t>
            </a:r>
            <a:r>
              <a:rPr lang="en-US" dirty="0"/>
              <a:t> DE </a:t>
            </a:r>
            <a:r>
              <a:rPr lang="en-US" dirty="0" err="1"/>
              <a:t>SEGURO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 </a:t>
            </a:r>
          </a:p>
          <a:p>
            <a:pPr>
              <a:spcBef>
                <a:spcPts val="0"/>
              </a:spcBef>
            </a:pPr>
            <a:r>
              <a:rPr lang="en-US" dirty="0"/>
              <a:t>El </a:t>
            </a:r>
            <a:r>
              <a:rPr lang="en-US" dirty="0" err="1"/>
              <a:t>costo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servicios</a:t>
            </a:r>
            <a:r>
              <a:rPr lang="en-US" dirty="0"/>
              <a:t> y la labor </a:t>
            </a:r>
            <a:r>
              <a:rPr lang="en-US" dirty="0" err="1"/>
              <a:t>prestada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: $________.</a:t>
            </a:r>
          </a:p>
          <a:p>
            <a:pPr>
              <a:spcBef>
                <a:spcPts val="0"/>
              </a:spcBef>
            </a:pPr>
            <a:r>
              <a:rPr lang="en-US" dirty="0"/>
              <a:t> </a:t>
            </a:r>
          </a:p>
          <a:p>
            <a:pPr>
              <a:spcBef>
                <a:spcPts val="0"/>
              </a:spcBef>
            </a:pPr>
            <a:r>
              <a:rPr lang="en-US" dirty="0"/>
              <a:t>El </a:t>
            </a:r>
            <a:r>
              <a:rPr lang="en-US" dirty="0" err="1"/>
              <a:t>costo</a:t>
            </a:r>
            <a:r>
              <a:rPr lang="en-US" dirty="0"/>
              <a:t> total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servicios</a:t>
            </a:r>
            <a:r>
              <a:rPr lang="en-US" dirty="0"/>
              <a:t> </a:t>
            </a:r>
            <a:r>
              <a:rPr lang="en-US" dirty="0" err="1"/>
              <a:t>contenidos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Contrato</a:t>
            </a:r>
            <a:r>
              <a:rPr lang="en-US" dirty="0"/>
              <a:t> </a:t>
            </a:r>
            <a:r>
              <a:rPr lang="en-US" dirty="0" err="1"/>
              <a:t>incluyendo</a:t>
            </a:r>
            <a:r>
              <a:rPr lang="en-US" dirty="0"/>
              <a:t> labor y </a:t>
            </a:r>
            <a:r>
              <a:rPr lang="en-US" dirty="0" err="1"/>
              <a:t>materiales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: $________.</a:t>
            </a:r>
          </a:p>
        </p:txBody>
      </p:sp>
    </p:spTree>
    <p:extLst>
      <p:ext uri="{BB962C8B-B14F-4D97-AF65-F5344CB8AC3E}">
        <p14:creationId xmlns:p14="http://schemas.microsoft.com/office/powerpoint/2010/main" xmlns="" val="2730659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324" y="373268"/>
            <a:ext cx="6878507" cy="974240"/>
          </a:xfrm>
        </p:spPr>
        <p:txBody>
          <a:bodyPr>
            <a:normAutofit/>
          </a:bodyPr>
          <a:lstStyle/>
          <a:p>
            <a:r>
              <a:rPr lang="en-US" dirty="0" err="1"/>
              <a:t>Ejemplo</a:t>
            </a:r>
            <a:r>
              <a:rPr lang="en-US" dirty="0"/>
              <a:t> de </a:t>
            </a:r>
            <a:r>
              <a:rPr lang="en-US" dirty="0" err="1"/>
              <a:t>Objetivo</a:t>
            </a:r>
            <a:r>
              <a:rPr lang="en-US" dirty="0"/>
              <a:t> de </a:t>
            </a:r>
            <a:r>
              <a:rPr lang="en-US" dirty="0" err="1"/>
              <a:t>Trabajo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3173" y="9702166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14	CPCON v1 2May17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4522" y="1129241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4522" y="1322832"/>
            <a:ext cx="6572956" cy="8197388"/>
          </a:xfrm>
          <a:prstGeom prst="rect">
            <a:avLst/>
          </a:prstGeom>
          <a:solidFill>
            <a:srgbClr val="DDD9C3"/>
          </a:solidFill>
        </p:spPr>
        <p:txBody>
          <a:bodyPr wrap="square" lIns="101870" tIns="50935" rIns="101870" bIns="50935" rtlCol="0">
            <a:spAutoFit/>
          </a:bodyPr>
          <a:lstStyle/>
          <a:p>
            <a:r>
              <a:rPr lang="en-US" sz="1800" b="1" i="1" dirty="0" err="1"/>
              <a:t>Objetivo</a:t>
            </a:r>
            <a:r>
              <a:rPr lang="en-US" sz="1800" b="1" i="1" dirty="0"/>
              <a:t> de </a:t>
            </a:r>
            <a:r>
              <a:rPr lang="en-US" sz="1800" b="1" i="1" dirty="0" err="1"/>
              <a:t>Trabajo</a:t>
            </a:r>
            <a:r>
              <a:rPr lang="en-US" sz="1800" b="1" i="1" dirty="0"/>
              <a:t> – </a:t>
            </a:r>
            <a:r>
              <a:rPr lang="en-US" sz="1800" b="1" i="1" dirty="0" err="1"/>
              <a:t>Hogar</a:t>
            </a:r>
            <a:r>
              <a:rPr lang="en-US" sz="1800" b="1" i="1" dirty="0"/>
              <a:t> de </a:t>
            </a:r>
            <a:r>
              <a:rPr lang="en-US" sz="1800" b="1" i="1" dirty="0" err="1"/>
              <a:t>nucleo</a:t>
            </a:r>
            <a:r>
              <a:rPr lang="en-US" sz="1800" b="1" i="1" dirty="0"/>
              <a:t> familiar </a:t>
            </a:r>
            <a:r>
              <a:rPr lang="en-US" sz="1800" b="1" i="1" dirty="0" err="1"/>
              <a:t>único</a:t>
            </a:r>
            <a:r>
              <a:rPr lang="en-US" sz="1800" b="1" i="1" dirty="0"/>
              <a:t>, Wilmington, DE</a:t>
            </a:r>
          </a:p>
          <a:p>
            <a:endParaRPr lang="en-US" sz="1300" dirty="0"/>
          </a:p>
          <a:p>
            <a:r>
              <a:rPr lang="en-US" sz="1600" b="1" dirty="0" err="1"/>
              <a:t>PERFIL</a:t>
            </a:r>
            <a:r>
              <a:rPr lang="en-US" sz="1600" b="1" dirty="0"/>
              <a:t> DE </a:t>
            </a:r>
            <a:r>
              <a:rPr lang="en-US" sz="1600" b="1" dirty="0" err="1"/>
              <a:t>RENOVACIÓN</a:t>
            </a:r>
            <a:endParaRPr lang="en-US" sz="1600" b="1" dirty="0"/>
          </a:p>
          <a:p>
            <a:r>
              <a:rPr lang="en-US" sz="1300" dirty="0"/>
              <a:t>La casa ha </a:t>
            </a:r>
            <a:r>
              <a:rPr lang="en-US" sz="1300" dirty="0" err="1"/>
              <a:t>sido</a:t>
            </a:r>
            <a:r>
              <a:rPr lang="en-US" sz="1300" dirty="0"/>
              <a:t> </a:t>
            </a:r>
            <a:r>
              <a:rPr lang="en-US" sz="1300" dirty="0" err="1"/>
              <a:t>remodelada</a:t>
            </a:r>
            <a:r>
              <a:rPr lang="en-US" sz="1300" dirty="0"/>
              <a:t> de </a:t>
            </a:r>
            <a:r>
              <a:rPr lang="en-US" sz="1300" dirty="0" err="1"/>
              <a:t>manera</a:t>
            </a:r>
            <a:r>
              <a:rPr lang="en-US" sz="1300" dirty="0"/>
              <a:t> </a:t>
            </a:r>
            <a:r>
              <a:rPr lang="en-US" sz="1300" dirty="0" err="1"/>
              <a:t>extensa</a:t>
            </a:r>
            <a:r>
              <a:rPr lang="en-US" sz="1300" dirty="0"/>
              <a:t> para </a:t>
            </a:r>
            <a:r>
              <a:rPr lang="en-US" sz="1300" dirty="0" err="1"/>
              <a:t>crear</a:t>
            </a:r>
            <a:r>
              <a:rPr lang="en-US" sz="1300" dirty="0"/>
              <a:t> un </a:t>
            </a:r>
            <a:r>
              <a:rPr lang="en-US" sz="1300" dirty="0" err="1"/>
              <a:t>espacio</a:t>
            </a:r>
            <a:r>
              <a:rPr lang="en-US" sz="1300" dirty="0"/>
              <a:t> </a:t>
            </a:r>
            <a:r>
              <a:rPr lang="en-US" sz="1300" dirty="0" err="1"/>
              <a:t>abierto</a:t>
            </a:r>
            <a:r>
              <a:rPr lang="en-US" sz="1300" dirty="0"/>
              <a:t> para la </a:t>
            </a:r>
            <a:r>
              <a:rPr lang="en-US" sz="1300" dirty="0" err="1"/>
              <a:t>sala</a:t>
            </a:r>
            <a:r>
              <a:rPr lang="en-US" sz="1300" dirty="0"/>
              <a:t> de </a:t>
            </a:r>
            <a:r>
              <a:rPr lang="en-US" sz="1300" dirty="0" err="1"/>
              <a:t>estar</a:t>
            </a:r>
            <a:r>
              <a:rPr lang="en-US" sz="1300" dirty="0"/>
              <a:t>, </a:t>
            </a:r>
            <a:r>
              <a:rPr lang="en-US" sz="1300" dirty="0" err="1"/>
              <a:t>comedor</a:t>
            </a:r>
            <a:r>
              <a:rPr lang="en-US" sz="1300" dirty="0"/>
              <a:t> y </a:t>
            </a:r>
            <a:r>
              <a:rPr lang="en-US" sz="1300" dirty="0" err="1"/>
              <a:t>cocina</a:t>
            </a:r>
            <a:r>
              <a:rPr lang="en-US" sz="1300" dirty="0"/>
              <a:t>. La </a:t>
            </a:r>
            <a:r>
              <a:rPr lang="en-US" sz="1300" dirty="0" err="1"/>
              <a:t>cocina</a:t>
            </a:r>
            <a:r>
              <a:rPr lang="en-US" sz="1300" dirty="0"/>
              <a:t> y </a:t>
            </a:r>
            <a:r>
              <a:rPr lang="en-US" sz="1300" dirty="0" err="1"/>
              <a:t>baños</a:t>
            </a:r>
            <a:r>
              <a:rPr lang="en-US" sz="1300" dirty="0"/>
              <a:t> se </a:t>
            </a:r>
            <a:r>
              <a:rPr lang="en-US" sz="1300" dirty="0" err="1"/>
              <a:t>han</a:t>
            </a:r>
            <a:r>
              <a:rPr lang="en-US" sz="1300" dirty="0"/>
              <a:t> </a:t>
            </a:r>
            <a:r>
              <a:rPr lang="en-US" sz="1300" dirty="0" err="1"/>
              <a:t>remodelado</a:t>
            </a:r>
            <a:r>
              <a:rPr lang="en-US" sz="1300" dirty="0"/>
              <a:t>, </a:t>
            </a:r>
            <a:r>
              <a:rPr lang="en-US" sz="1300" dirty="0" err="1"/>
              <a:t>los</a:t>
            </a:r>
            <a:r>
              <a:rPr lang="en-US" sz="1300" dirty="0"/>
              <a:t> </a:t>
            </a:r>
            <a:r>
              <a:rPr lang="en-US" sz="1300" dirty="0" err="1"/>
              <a:t>pisos</a:t>
            </a:r>
            <a:r>
              <a:rPr lang="en-US" sz="1300" dirty="0"/>
              <a:t> se </a:t>
            </a:r>
            <a:r>
              <a:rPr lang="en-US" sz="1300" dirty="0" err="1"/>
              <a:t>han</a:t>
            </a:r>
            <a:r>
              <a:rPr lang="en-US" sz="1300" dirty="0"/>
              <a:t> </a:t>
            </a:r>
            <a:r>
              <a:rPr lang="en-US" sz="1300" dirty="0" err="1"/>
              <a:t>terminado</a:t>
            </a:r>
            <a:r>
              <a:rPr lang="en-US" sz="1300" dirty="0"/>
              <a:t> </a:t>
            </a:r>
            <a:r>
              <a:rPr lang="en-US" sz="1300" dirty="0" err="1"/>
              <a:t>nuevamente</a:t>
            </a:r>
            <a:r>
              <a:rPr lang="en-US" sz="1300" dirty="0"/>
              <a:t>, y </a:t>
            </a:r>
            <a:r>
              <a:rPr lang="en-US" sz="1300" dirty="0" err="1"/>
              <a:t>los</a:t>
            </a:r>
            <a:r>
              <a:rPr lang="en-US" sz="1300" dirty="0"/>
              <a:t> </a:t>
            </a:r>
            <a:r>
              <a:rPr lang="en-US" sz="1300" dirty="0" err="1"/>
              <a:t>pisos</a:t>
            </a:r>
            <a:r>
              <a:rPr lang="en-US" sz="1300" dirty="0"/>
              <a:t> de las </a:t>
            </a:r>
            <a:r>
              <a:rPr lang="en-US" sz="1300" dirty="0" err="1"/>
              <a:t>habitaciones</a:t>
            </a:r>
            <a:r>
              <a:rPr lang="en-US" sz="1300" dirty="0"/>
              <a:t> se </a:t>
            </a:r>
            <a:r>
              <a:rPr lang="en-US" sz="1300" dirty="0" err="1"/>
              <a:t>han</a:t>
            </a:r>
            <a:r>
              <a:rPr lang="en-US" sz="1300" dirty="0"/>
              <a:t> </a:t>
            </a:r>
            <a:r>
              <a:rPr lang="en-US" sz="1300" dirty="0" err="1"/>
              <a:t>tapizado</a:t>
            </a:r>
            <a:r>
              <a:rPr lang="en-US" sz="1300" dirty="0"/>
              <a:t> </a:t>
            </a:r>
            <a:r>
              <a:rPr lang="en-US" sz="1300" dirty="0" err="1"/>
              <a:t>nuevamente</a:t>
            </a:r>
            <a:r>
              <a:rPr lang="en-US" sz="1300" dirty="0"/>
              <a:t>. Se </a:t>
            </a:r>
            <a:r>
              <a:rPr lang="en-US" sz="1300" dirty="0" err="1"/>
              <a:t>han</a:t>
            </a:r>
            <a:r>
              <a:rPr lang="en-US" sz="1300" dirty="0"/>
              <a:t> </a:t>
            </a:r>
            <a:r>
              <a:rPr lang="en-US" sz="1300" dirty="0" err="1"/>
              <a:t>completado</a:t>
            </a:r>
            <a:r>
              <a:rPr lang="en-US" sz="1300" dirty="0"/>
              <a:t> </a:t>
            </a:r>
            <a:r>
              <a:rPr lang="en-US" sz="1300" dirty="0" err="1"/>
              <a:t>remodelaciones</a:t>
            </a:r>
            <a:r>
              <a:rPr lang="en-US" sz="1300" dirty="0"/>
              <a:t> </a:t>
            </a:r>
            <a:r>
              <a:rPr lang="en-US" sz="1300" dirty="0" err="1"/>
              <a:t>electricas</a:t>
            </a:r>
            <a:r>
              <a:rPr lang="en-US" sz="1300" dirty="0"/>
              <a:t>, de </a:t>
            </a:r>
            <a:r>
              <a:rPr lang="en-US" sz="1300" dirty="0" err="1"/>
              <a:t>plomería</a:t>
            </a:r>
            <a:r>
              <a:rPr lang="en-US" sz="1300" dirty="0"/>
              <a:t> y HVAC </a:t>
            </a:r>
            <a:r>
              <a:rPr lang="en-US" sz="1300" dirty="0" err="1"/>
              <a:t>cumplen</a:t>
            </a:r>
            <a:r>
              <a:rPr lang="en-US" sz="1300" dirty="0"/>
              <a:t> con </a:t>
            </a:r>
            <a:r>
              <a:rPr lang="en-US" sz="1300" dirty="0" err="1"/>
              <a:t>todas</a:t>
            </a:r>
            <a:r>
              <a:rPr lang="en-US" sz="1300" dirty="0"/>
              <a:t> las </a:t>
            </a:r>
            <a:r>
              <a:rPr lang="en-US" sz="1300" dirty="0" err="1"/>
              <a:t>reglas</a:t>
            </a:r>
            <a:r>
              <a:rPr lang="en-US" sz="1300" dirty="0"/>
              <a:t>.</a:t>
            </a:r>
          </a:p>
          <a:p>
            <a:endParaRPr lang="en-US" sz="1300" dirty="0"/>
          </a:p>
          <a:p>
            <a:r>
              <a:rPr lang="en-US" sz="1600" b="1" dirty="0" err="1"/>
              <a:t>PERFIL</a:t>
            </a:r>
            <a:r>
              <a:rPr lang="en-US" sz="1600" b="1" dirty="0"/>
              <a:t> DEL </a:t>
            </a:r>
            <a:r>
              <a:rPr lang="en-US" sz="1600" b="1" dirty="0" err="1"/>
              <a:t>CONTRATISTA</a:t>
            </a:r>
            <a:endParaRPr lang="en-US" sz="1600" b="1" dirty="0"/>
          </a:p>
          <a:p>
            <a:r>
              <a:rPr lang="en-US" sz="1300" dirty="0" err="1"/>
              <a:t>Contratistas</a:t>
            </a:r>
            <a:r>
              <a:rPr lang="en-US" sz="1300" dirty="0"/>
              <a:t> </a:t>
            </a:r>
            <a:r>
              <a:rPr lang="en-US" sz="1300" dirty="0" err="1"/>
              <a:t>regularmente</a:t>
            </a:r>
            <a:r>
              <a:rPr lang="en-US" sz="1300" dirty="0"/>
              <a:t> </a:t>
            </a:r>
            <a:r>
              <a:rPr lang="en-US" sz="1300" dirty="0" err="1"/>
              <a:t>registrados</a:t>
            </a:r>
            <a:r>
              <a:rPr lang="en-US" sz="1300" dirty="0"/>
              <a:t>, </a:t>
            </a:r>
            <a:r>
              <a:rPr lang="en-US" sz="1300" dirty="0" err="1"/>
              <a:t>incluyendo</a:t>
            </a:r>
            <a:r>
              <a:rPr lang="en-US" sz="1300" dirty="0"/>
              <a:t> </a:t>
            </a:r>
            <a:r>
              <a:rPr lang="en-US" sz="1300" dirty="0" err="1"/>
              <a:t>eléctricos</a:t>
            </a:r>
            <a:r>
              <a:rPr lang="en-US" sz="1300" dirty="0"/>
              <a:t>, </a:t>
            </a:r>
            <a:r>
              <a:rPr lang="en-US" sz="1300" dirty="0" err="1"/>
              <a:t>plomeros</a:t>
            </a:r>
            <a:r>
              <a:rPr lang="en-US" sz="1300" dirty="0"/>
              <a:t>, y personal de HVAC se </a:t>
            </a:r>
            <a:r>
              <a:rPr lang="en-US" sz="1300" dirty="0" err="1"/>
              <a:t>contrató</a:t>
            </a:r>
            <a:r>
              <a:rPr lang="en-US" sz="1300" dirty="0"/>
              <a:t> para </a:t>
            </a:r>
            <a:r>
              <a:rPr lang="en-US" sz="1300" dirty="0" err="1"/>
              <a:t>completar</a:t>
            </a:r>
            <a:r>
              <a:rPr lang="en-US" sz="1300" dirty="0"/>
              <a:t> </a:t>
            </a:r>
            <a:r>
              <a:rPr lang="en-US" sz="1300" dirty="0" err="1"/>
              <a:t>todas</a:t>
            </a:r>
            <a:r>
              <a:rPr lang="en-US" sz="1300" dirty="0"/>
              <a:t> las </a:t>
            </a:r>
            <a:r>
              <a:rPr lang="en-US" sz="1300" dirty="0" err="1"/>
              <a:t>renovaciones</a:t>
            </a:r>
            <a:r>
              <a:rPr lang="en-US" sz="1300" dirty="0"/>
              <a:t> bajo la </a:t>
            </a:r>
            <a:r>
              <a:rPr lang="en-US" sz="1300" dirty="0" err="1"/>
              <a:t>supervisión</a:t>
            </a:r>
            <a:r>
              <a:rPr lang="en-US" sz="1300" dirty="0"/>
              <a:t> del </a:t>
            </a:r>
            <a:r>
              <a:rPr lang="en-US" sz="1300" dirty="0" err="1"/>
              <a:t>contratista</a:t>
            </a:r>
            <a:r>
              <a:rPr lang="en-US" sz="1300" dirty="0"/>
              <a:t> general.</a:t>
            </a:r>
          </a:p>
          <a:p>
            <a:r>
              <a:rPr lang="en-US" sz="1600" dirty="0"/>
              <a:t> </a:t>
            </a:r>
          </a:p>
          <a:p>
            <a:r>
              <a:rPr lang="en-US" sz="1600" b="1" dirty="0"/>
              <a:t>EXTERIOR</a:t>
            </a:r>
          </a:p>
          <a:p>
            <a:r>
              <a:rPr lang="en-US" sz="1400" b="1" i="1" dirty="0"/>
              <a:t>General</a:t>
            </a:r>
          </a:p>
          <a:p>
            <a:pPr marL="382015" indent="-382015">
              <a:buFont typeface="+mj-lt"/>
              <a:buAutoNum type="arabicPeriod"/>
            </a:pPr>
            <a:r>
              <a:rPr lang="en-US" sz="1300" dirty="0">
                <a:ea typeface="Calibri"/>
                <a:cs typeface="Times New Roman"/>
              </a:rPr>
              <a:t>Remover las </a:t>
            </a:r>
            <a:r>
              <a:rPr lang="en-US" sz="1300" dirty="0" err="1">
                <a:ea typeface="Calibri"/>
                <a:cs typeface="Times New Roman"/>
              </a:rPr>
              <a:t>tejas</a:t>
            </a:r>
            <a:r>
              <a:rPr lang="en-US" sz="1300" dirty="0">
                <a:ea typeface="Calibri"/>
                <a:cs typeface="Times New Roman"/>
              </a:rPr>
              <a:t> del </a:t>
            </a:r>
            <a:r>
              <a:rPr lang="en-US" sz="1300" dirty="0" err="1">
                <a:ea typeface="Calibri"/>
                <a:cs typeface="Times New Roman"/>
              </a:rPr>
              <a:t>techo</a:t>
            </a:r>
            <a:r>
              <a:rPr lang="en-US" sz="1300" dirty="0">
                <a:ea typeface="Calibri"/>
                <a:cs typeface="Times New Roman"/>
              </a:rPr>
              <a:t> inferior, las </a:t>
            </a:r>
            <a:r>
              <a:rPr lang="en-US" sz="1300" dirty="0" err="1">
                <a:ea typeface="Calibri"/>
                <a:cs typeface="Times New Roman"/>
              </a:rPr>
              <a:t>canaletas</a:t>
            </a:r>
            <a:r>
              <a:rPr lang="en-US" sz="1300" dirty="0">
                <a:ea typeface="Calibri"/>
                <a:cs typeface="Times New Roman"/>
              </a:rPr>
              <a:t> y las </a:t>
            </a:r>
            <a:r>
              <a:rPr lang="en-US" sz="1300" dirty="0" err="1">
                <a:ea typeface="Calibri"/>
                <a:cs typeface="Times New Roman"/>
              </a:rPr>
              <a:t>bajantes</a:t>
            </a:r>
            <a:endParaRPr lang="en-US" sz="1300" dirty="0"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ea typeface="Calibri"/>
                <a:cs typeface="Times New Roman"/>
              </a:rPr>
              <a:t>Rótulo</a:t>
            </a:r>
            <a:r>
              <a:rPr lang="en-US" sz="1300" dirty="0">
                <a:ea typeface="Calibri"/>
                <a:cs typeface="Times New Roman"/>
              </a:rPr>
              <a:t> con </a:t>
            </a:r>
            <a:r>
              <a:rPr lang="en-US" sz="1300" dirty="0" err="1">
                <a:ea typeface="Calibri"/>
                <a:cs typeface="Times New Roman"/>
              </a:rPr>
              <a:t>tejas</a:t>
            </a:r>
            <a:r>
              <a:rPr lang="en-US" sz="1300" dirty="0">
                <a:ea typeface="Calibri"/>
                <a:cs typeface="Times New Roman"/>
              </a:rPr>
              <a:t> de 3 </a:t>
            </a:r>
            <a:r>
              <a:rPr lang="en-US" sz="1300" dirty="0" err="1">
                <a:ea typeface="Calibri"/>
                <a:cs typeface="Times New Roman"/>
              </a:rPr>
              <a:t>láminas</a:t>
            </a:r>
            <a:r>
              <a:rPr lang="en-US" sz="1300" dirty="0">
                <a:ea typeface="Calibri"/>
                <a:cs typeface="Times New Roman"/>
              </a:rPr>
              <a:t> para </a:t>
            </a:r>
            <a:r>
              <a:rPr lang="en-US" sz="1300" dirty="0" err="1">
                <a:ea typeface="Calibri"/>
                <a:cs typeface="Times New Roman"/>
              </a:rPr>
              <a:t>igualar</a:t>
            </a:r>
            <a:r>
              <a:rPr lang="en-US" sz="1300" dirty="0">
                <a:ea typeface="Calibri"/>
                <a:cs typeface="Times New Roman"/>
              </a:rPr>
              <a:t> </a:t>
            </a:r>
            <a:r>
              <a:rPr lang="en-US" sz="1300" dirty="0" err="1">
                <a:ea typeface="Calibri"/>
                <a:cs typeface="Times New Roman"/>
              </a:rPr>
              <a:t>techo</a:t>
            </a:r>
            <a:r>
              <a:rPr lang="en-US" sz="1300" dirty="0">
                <a:ea typeface="Calibri"/>
                <a:cs typeface="Times New Roman"/>
              </a:rPr>
              <a:t> superior</a:t>
            </a: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ea typeface="Calibri"/>
                <a:cs typeface="Times New Roman"/>
              </a:rPr>
              <a:t>Instalar</a:t>
            </a:r>
            <a:r>
              <a:rPr lang="en-US" sz="1300" dirty="0">
                <a:ea typeface="Calibri"/>
                <a:cs typeface="Times New Roman"/>
              </a:rPr>
              <a:t> </a:t>
            </a:r>
            <a:r>
              <a:rPr lang="en-US" sz="1300" dirty="0" err="1">
                <a:ea typeface="Calibri"/>
                <a:cs typeface="Times New Roman"/>
              </a:rPr>
              <a:t>nuevas</a:t>
            </a:r>
            <a:r>
              <a:rPr lang="en-US" sz="1300" dirty="0">
                <a:ea typeface="Calibri"/>
                <a:cs typeface="Times New Roman"/>
              </a:rPr>
              <a:t> </a:t>
            </a:r>
            <a:r>
              <a:rPr lang="en-US" sz="1300" dirty="0" err="1">
                <a:ea typeface="Calibri"/>
                <a:cs typeface="Times New Roman"/>
              </a:rPr>
              <a:t>canaletas</a:t>
            </a:r>
            <a:r>
              <a:rPr lang="en-US" sz="1300" dirty="0">
                <a:ea typeface="Calibri"/>
                <a:cs typeface="Times New Roman"/>
              </a:rPr>
              <a:t> y </a:t>
            </a:r>
            <a:r>
              <a:rPr lang="en-US" sz="1300" dirty="0" err="1">
                <a:ea typeface="Calibri"/>
                <a:cs typeface="Times New Roman"/>
              </a:rPr>
              <a:t>bajantes</a:t>
            </a:r>
            <a:r>
              <a:rPr lang="en-US" sz="1300" dirty="0">
                <a:ea typeface="Calibri"/>
                <a:cs typeface="Times New Roman"/>
              </a:rPr>
              <a:t> </a:t>
            </a: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ea typeface="Calibri"/>
                <a:cs typeface="Times New Roman"/>
              </a:rPr>
              <a:t>Recubrimiento</a:t>
            </a:r>
            <a:r>
              <a:rPr lang="en-US" sz="1300" dirty="0">
                <a:ea typeface="Calibri"/>
                <a:cs typeface="Times New Roman"/>
              </a:rPr>
              <a:t> exterior </a:t>
            </a:r>
            <a:r>
              <a:rPr lang="en-US" sz="1300" dirty="0" err="1">
                <a:ea typeface="Calibri"/>
                <a:cs typeface="Times New Roman"/>
              </a:rPr>
              <a:t>en</a:t>
            </a:r>
            <a:r>
              <a:rPr lang="en-US" sz="1300" dirty="0">
                <a:ea typeface="Calibri"/>
                <a:cs typeface="Times New Roman"/>
              </a:rPr>
              <a:t> </a:t>
            </a:r>
            <a:r>
              <a:rPr lang="en-US" sz="1300" dirty="0" err="1">
                <a:ea typeface="Calibri"/>
                <a:cs typeface="Times New Roman"/>
              </a:rPr>
              <a:t>aluminio</a:t>
            </a:r>
            <a:endParaRPr lang="en-US" sz="1300" dirty="0"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>
                <a:ea typeface="Calibri"/>
                <a:cs typeface="Times New Roman"/>
              </a:rPr>
              <a:t>Remover/</a:t>
            </a:r>
            <a:r>
              <a:rPr lang="en-US" sz="1300" dirty="0" err="1">
                <a:ea typeface="Calibri"/>
                <a:cs typeface="Times New Roman"/>
              </a:rPr>
              <a:t>poner</a:t>
            </a:r>
            <a:r>
              <a:rPr lang="en-US" sz="1300" dirty="0">
                <a:ea typeface="Calibri"/>
                <a:cs typeface="Times New Roman"/>
              </a:rPr>
              <a:t> </a:t>
            </a:r>
            <a:r>
              <a:rPr lang="en-US" sz="1300" dirty="0" err="1">
                <a:ea typeface="Calibri"/>
                <a:cs typeface="Times New Roman"/>
              </a:rPr>
              <a:t>en</a:t>
            </a:r>
            <a:r>
              <a:rPr lang="en-US" sz="1300" dirty="0">
                <a:ea typeface="Calibri"/>
                <a:cs typeface="Times New Roman"/>
              </a:rPr>
              <a:t> </a:t>
            </a:r>
            <a:r>
              <a:rPr lang="en-US" sz="1300" dirty="0" err="1">
                <a:ea typeface="Calibri"/>
                <a:cs typeface="Times New Roman"/>
              </a:rPr>
              <a:t>todas</a:t>
            </a:r>
            <a:r>
              <a:rPr lang="en-US" sz="1300" dirty="0">
                <a:ea typeface="Calibri"/>
                <a:cs typeface="Times New Roman"/>
              </a:rPr>
              <a:t> las </a:t>
            </a:r>
            <a:r>
              <a:rPr lang="en-US" sz="1300" dirty="0" err="1">
                <a:ea typeface="Calibri"/>
                <a:cs typeface="Times New Roman"/>
              </a:rPr>
              <a:t>ventanas</a:t>
            </a:r>
            <a:r>
              <a:rPr lang="en-US" sz="1300" dirty="0">
                <a:ea typeface="Calibri"/>
                <a:cs typeface="Times New Roman"/>
              </a:rPr>
              <a:t> </a:t>
            </a:r>
            <a:r>
              <a:rPr lang="en-US" sz="1300" dirty="0" err="1">
                <a:ea typeface="Calibri"/>
                <a:cs typeface="Times New Roman"/>
              </a:rPr>
              <a:t>unidades</a:t>
            </a:r>
            <a:r>
              <a:rPr lang="en-US" sz="1300" dirty="0">
                <a:ea typeface="Calibri"/>
                <a:cs typeface="Times New Roman"/>
              </a:rPr>
              <a:t> de A/C</a:t>
            </a: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ea typeface="Calibri"/>
                <a:cs typeface="Times New Roman"/>
              </a:rPr>
              <a:t>Agregar</a:t>
            </a:r>
            <a:r>
              <a:rPr lang="en-US" sz="1300" dirty="0">
                <a:ea typeface="Calibri"/>
                <a:cs typeface="Times New Roman"/>
              </a:rPr>
              <a:t> A/C al </a:t>
            </a:r>
            <a:r>
              <a:rPr lang="en-US" sz="1300" dirty="0" err="1">
                <a:ea typeface="Calibri"/>
                <a:cs typeface="Times New Roman"/>
              </a:rPr>
              <a:t>controlador</a:t>
            </a:r>
            <a:r>
              <a:rPr lang="en-US" sz="1300" dirty="0">
                <a:ea typeface="Calibri"/>
                <a:cs typeface="Times New Roman"/>
              </a:rPr>
              <a:t> de </a:t>
            </a:r>
            <a:r>
              <a:rPr lang="en-US" sz="1300" dirty="0" err="1">
                <a:ea typeface="Calibri"/>
                <a:cs typeface="Times New Roman"/>
              </a:rPr>
              <a:t>aire</a:t>
            </a:r>
            <a:r>
              <a:rPr lang="en-US" sz="1300" dirty="0">
                <a:ea typeface="Calibri"/>
                <a:cs typeface="Times New Roman"/>
              </a:rPr>
              <a:t> </a:t>
            </a:r>
            <a:r>
              <a:rPr lang="en-US" sz="1300" dirty="0" err="1">
                <a:ea typeface="Calibri"/>
                <a:cs typeface="Times New Roman"/>
              </a:rPr>
              <a:t>existente</a:t>
            </a:r>
            <a:r>
              <a:rPr lang="en-US" sz="1300" dirty="0">
                <a:ea typeface="Calibri"/>
                <a:cs typeface="Times New Roman"/>
              </a:rPr>
              <a:t> para el primer </a:t>
            </a:r>
            <a:r>
              <a:rPr lang="en-US" sz="1300" dirty="0" err="1">
                <a:ea typeface="Calibri"/>
                <a:cs typeface="Times New Roman"/>
              </a:rPr>
              <a:t>piso</a:t>
            </a:r>
            <a:endParaRPr lang="en-US" sz="1300" dirty="0"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ea typeface="Calibri"/>
                <a:cs typeface="Times New Roman"/>
              </a:rPr>
              <a:t>Lavado</a:t>
            </a:r>
            <a:r>
              <a:rPr lang="en-US" sz="1300" dirty="0">
                <a:ea typeface="Calibri"/>
                <a:cs typeface="Times New Roman"/>
              </a:rPr>
              <a:t> </a:t>
            </a:r>
            <a:r>
              <a:rPr lang="en-US" sz="1300" dirty="0" err="1">
                <a:ea typeface="Calibri"/>
                <a:cs typeface="Times New Roman"/>
              </a:rPr>
              <a:t>fuerte</a:t>
            </a:r>
            <a:r>
              <a:rPr lang="en-US" sz="1300" dirty="0">
                <a:ea typeface="Calibri"/>
                <a:cs typeface="Times New Roman"/>
              </a:rPr>
              <a:t> de </a:t>
            </a:r>
            <a:r>
              <a:rPr lang="en-US" sz="1300" dirty="0" err="1">
                <a:ea typeface="Calibri"/>
                <a:cs typeface="Times New Roman"/>
              </a:rPr>
              <a:t>todos</a:t>
            </a:r>
            <a:r>
              <a:rPr lang="en-US" sz="1300" dirty="0">
                <a:ea typeface="Calibri"/>
                <a:cs typeface="Times New Roman"/>
              </a:rPr>
              <a:t> </a:t>
            </a:r>
            <a:r>
              <a:rPr lang="en-US" sz="1300" dirty="0" err="1">
                <a:ea typeface="Calibri"/>
                <a:cs typeface="Times New Roman"/>
              </a:rPr>
              <a:t>los</a:t>
            </a:r>
            <a:r>
              <a:rPr lang="en-US" sz="1300" dirty="0">
                <a:ea typeface="Calibri"/>
                <a:cs typeface="Times New Roman"/>
              </a:rPr>
              <a:t> </a:t>
            </a:r>
            <a:r>
              <a:rPr lang="en-US" sz="1300" dirty="0" err="1">
                <a:ea typeface="Calibri"/>
                <a:cs typeface="Times New Roman"/>
              </a:rPr>
              <a:t>revestimientos</a:t>
            </a:r>
            <a:r>
              <a:rPr lang="en-US" sz="1300" dirty="0">
                <a:ea typeface="Calibri"/>
                <a:cs typeface="Times New Roman"/>
              </a:rPr>
              <a:t> y </a:t>
            </a:r>
            <a:r>
              <a:rPr lang="en-US" sz="1300" dirty="0" err="1">
                <a:ea typeface="Calibri"/>
                <a:cs typeface="Times New Roman"/>
              </a:rPr>
              <a:t>mampostería</a:t>
            </a:r>
            <a:endParaRPr lang="en-US" sz="1300" dirty="0"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ea typeface="Calibri"/>
                <a:cs typeface="Times New Roman"/>
              </a:rPr>
              <a:t>Mampostería</a:t>
            </a:r>
            <a:r>
              <a:rPr lang="en-US" sz="1300" dirty="0">
                <a:ea typeface="Calibri"/>
                <a:cs typeface="Times New Roman"/>
              </a:rPr>
              <a:t> de </a:t>
            </a:r>
            <a:r>
              <a:rPr lang="en-US" sz="1300" dirty="0" err="1">
                <a:ea typeface="Calibri"/>
                <a:cs typeface="Times New Roman"/>
              </a:rPr>
              <a:t>estructura</a:t>
            </a:r>
            <a:r>
              <a:rPr lang="en-US" sz="1300" dirty="0">
                <a:ea typeface="Calibri"/>
                <a:cs typeface="Times New Roman"/>
              </a:rPr>
              <a:t> </a:t>
            </a:r>
            <a:r>
              <a:rPr lang="en-US" sz="1300" dirty="0" err="1">
                <a:ea typeface="Calibri"/>
                <a:cs typeface="Times New Roman"/>
              </a:rPr>
              <a:t>básica</a:t>
            </a:r>
            <a:r>
              <a:rPr lang="en-US" sz="1300" dirty="0">
                <a:ea typeface="Calibri"/>
                <a:cs typeface="Times New Roman"/>
              </a:rPr>
              <a:t> y </a:t>
            </a:r>
            <a:r>
              <a:rPr lang="en-US" sz="1300" dirty="0" err="1">
                <a:ea typeface="Calibri"/>
                <a:cs typeface="Times New Roman"/>
              </a:rPr>
              <a:t>pintura</a:t>
            </a:r>
            <a:endParaRPr lang="en-US" sz="1300" dirty="0"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>
                <a:ea typeface="Calibri"/>
                <a:cs typeface="Times New Roman"/>
              </a:rPr>
              <a:t>Demo y </a:t>
            </a:r>
            <a:r>
              <a:rPr lang="en-US" sz="1300" dirty="0" err="1">
                <a:ea typeface="Calibri"/>
                <a:cs typeface="Times New Roman"/>
              </a:rPr>
              <a:t>reemplazo</a:t>
            </a:r>
            <a:r>
              <a:rPr lang="en-US" sz="1300" dirty="0">
                <a:ea typeface="Calibri"/>
                <a:cs typeface="Times New Roman"/>
              </a:rPr>
              <a:t> de la </a:t>
            </a:r>
            <a:r>
              <a:rPr lang="en-US" sz="1300" dirty="0" err="1">
                <a:ea typeface="Calibri"/>
                <a:cs typeface="Times New Roman"/>
              </a:rPr>
              <a:t>calzada</a:t>
            </a:r>
            <a:r>
              <a:rPr lang="en-US" sz="1300" dirty="0">
                <a:ea typeface="Calibri"/>
                <a:cs typeface="Times New Roman"/>
              </a:rPr>
              <a:t> de </a:t>
            </a:r>
            <a:r>
              <a:rPr lang="en-US" sz="1300" dirty="0" err="1">
                <a:ea typeface="Calibri"/>
                <a:cs typeface="Times New Roman"/>
              </a:rPr>
              <a:t>asfalto</a:t>
            </a:r>
            <a:endParaRPr lang="en-US" sz="1300" dirty="0"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>
                <a:ea typeface="Calibri"/>
                <a:cs typeface="Times New Roman"/>
              </a:rPr>
              <a:t>Demo de </a:t>
            </a:r>
            <a:r>
              <a:rPr lang="en-US" sz="1300" dirty="0" err="1">
                <a:ea typeface="Calibri"/>
                <a:cs typeface="Times New Roman"/>
              </a:rPr>
              <a:t>aceras</a:t>
            </a:r>
            <a:r>
              <a:rPr lang="en-US" sz="1300" dirty="0">
                <a:ea typeface="Calibri"/>
                <a:cs typeface="Times New Roman"/>
              </a:rPr>
              <a:t> </a:t>
            </a:r>
            <a:r>
              <a:rPr lang="en-US" sz="1300" dirty="0" err="1">
                <a:ea typeface="Calibri"/>
                <a:cs typeface="Times New Roman"/>
              </a:rPr>
              <a:t>en</a:t>
            </a:r>
            <a:r>
              <a:rPr lang="en-US" sz="1300" dirty="0">
                <a:ea typeface="Calibri"/>
                <a:cs typeface="Times New Roman"/>
              </a:rPr>
              <a:t> </a:t>
            </a:r>
            <a:r>
              <a:rPr lang="en-US" sz="1300" dirty="0" err="1">
                <a:ea typeface="Calibri"/>
                <a:cs typeface="Times New Roman"/>
              </a:rPr>
              <a:t>concreto</a:t>
            </a:r>
            <a:r>
              <a:rPr lang="en-US" sz="1300" dirty="0">
                <a:ea typeface="Calibri"/>
                <a:cs typeface="Times New Roman"/>
              </a:rPr>
              <a:t>, </a:t>
            </a:r>
            <a:r>
              <a:rPr lang="en-US" sz="1300" dirty="0" err="1">
                <a:ea typeface="Calibri"/>
                <a:cs typeface="Times New Roman"/>
              </a:rPr>
              <a:t>restructurar</a:t>
            </a:r>
            <a:r>
              <a:rPr lang="en-US" sz="1300" dirty="0">
                <a:ea typeface="Calibri"/>
                <a:cs typeface="Times New Roman"/>
              </a:rPr>
              <a:t> y </a:t>
            </a:r>
            <a:r>
              <a:rPr lang="en-US" sz="1300" dirty="0" err="1">
                <a:ea typeface="Calibri"/>
                <a:cs typeface="Times New Roman"/>
              </a:rPr>
              <a:t>reemplazar</a:t>
            </a:r>
            <a:r>
              <a:rPr lang="en-US" sz="1300" dirty="0">
                <a:ea typeface="Calibri"/>
                <a:cs typeface="Times New Roman"/>
              </a:rPr>
              <a:t> </a:t>
            </a:r>
            <a:r>
              <a:rPr lang="en-US" sz="1300" dirty="0" err="1">
                <a:ea typeface="Calibri"/>
                <a:cs typeface="Times New Roman"/>
              </a:rPr>
              <a:t>aceras</a:t>
            </a:r>
            <a:r>
              <a:rPr lang="en-US" sz="1300" dirty="0">
                <a:ea typeface="Calibri"/>
                <a:cs typeface="Times New Roman"/>
              </a:rPr>
              <a:t> de </a:t>
            </a:r>
            <a:r>
              <a:rPr lang="en-US" sz="1300" dirty="0" err="1">
                <a:ea typeface="Calibri"/>
                <a:cs typeface="Times New Roman"/>
              </a:rPr>
              <a:t>concreto</a:t>
            </a:r>
            <a:endParaRPr lang="en-US" sz="1300" dirty="0"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 startAt="19"/>
            </a:pPr>
            <a:r>
              <a:rPr lang="en-US" sz="1300" dirty="0">
                <a:solidFill>
                  <a:prstClr val="black"/>
                </a:solidFill>
                <a:ea typeface="Calibri"/>
                <a:cs typeface="Times New Roman"/>
              </a:rPr>
              <a:t>Demo de </a:t>
            </a:r>
            <a:r>
              <a:rPr lang="en-US" sz="1300" dirty="0" err="1">
                <a:solidFill>
                  <a:prstClr val="black"/>
                </a:solidFill>
                <a:ea typeface="Calibri"/>
                <a:cs typeface="Times New Roman"/>
              </a:rPr>
              <a:t>cobertura</a:t>
            </a:r>
            <a:endParaRPr lang="en-US" sz="13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 startAt="19"/>
            </a:pPr>
            <a:r>
              <a:rPr lang="en-US" sz="1300" dirty="0">
                <a:solidFill>
                  <a:prstClr val="black"/>
                </a:solidFill>
                <a:ea typeface="Calibri"/>
                <a:cs typeface="Times New Roman"/>
              </a:rPr>
              <a:t>Demo y </a:t>
            </a:r>
            <a:r>
              <a:rPr lang="en-US" sz="1300" dirty="0" err="1">
                <a:solidFill>
                  <a:prstClr val="black"/>
                </a:solidFill>
                <a:ea typeface="Calibri"/>
                <a:cs typeface="Times New Roman"/>
              </a:rPr>
              <a:t>remoción</a:t>
            </a:r>
            <a:r>
              <a:rPr lang="en-US" sz="1300" dirty="0">
                <a:solidFill>
                  <a:prstClr val="black"/>
                </a:solidFill>
                <a:ea typeface="Calibri"/>
                <a:cs typeface="Times New Roman"/>
              </a:rPr>
              <a:t> de </a:t>
            </a:r>
            <a:r>
              <a:rPr lang="en-US" sz="1300" dirty="0" err="1">
                <a:solidFill>
                  <a:prstClr val="black"/>
                </a:solidFill>
                <a:ea typeface="Calibri"/>
                <a:cs typeface="Times New Roman"/>
              </a:rPr>
              <a:t>todas</a:t>
            </a:r>
            <a:r>
              <a:rPr lang="en-US" sz="1300" dirty="0">
                <a:solidFill>
                  <a:prstClr val="black"/>
                </a:solidFill>
                <a:ea typeface="Calibri"/>
                <a:cs typeface="Times New Roman"/>
              </a:rPr>
              <a:t> las </a:t>
            </a:r>
            <a:r>
              <a:rPr lang="en-US" sz="1300" dirty="0" err="1">
                <a:solidFill>
                  <a:prstClr val="black"/>
                </a:solidFill>
                <a:ea typeface="Calibri"/>
                <a:cs typeface="Times New Roman"/>
              </a:rPr>
              <a:t>cercas</a:t>
            </a:r>
            <a:endParaRPr lang="en-US" sz="13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 startAt="19"/>
            </a:pPr>
            <a:r>
              <a:rPr lang="en-US" sz="1300" dirty="0" err="1">
                <a:solidFill>
                  <a:prstClr val="black"/>
                </a:solidFill>
                <a:ea typeface="Calibri"/>
                <a:cs typeface="Times New Roman"/>
              </a:rPr>
              <a:t>Reemplazar</a:t>
            </a:r>
            <a:r>
              <a:rPr lang="en-US" sz="13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en-US" sz="1300" dirty="0" err="1">
                <a:solidFill>
                  <a:prstClr val="black"/>
                </a:solidFill>
                <a:ea typeface="Calibri"/>
                <a:cs typeface="Times New Roman"/>
              </a:rPr>
              <a:t>cercas</a:t>
            </a:r>
            <a:r>
              <a:rPr lang="en-US" sz="1300" dirty="0">
                <a:solidFill>
                  <a:prstClr val="black"/>
                </a:solidFill>
                <a:ea typeface="Calibri"/>
                <a:cs typeface="Times New Roman"/>
              </a:rPr>
              <a:t> de 5’ </a:t>
            </a:r>
            <a:r>
              <a:rPr lang="en-US" sz="1300" dirty="0" err="1">
                <a:solidFill>
                  <a:prstClr val="black"/>
                </a:solidFill>
                <a:ea typeface="Calibri"/>
                <a:cs typeface="Times New Roman"/>
              </a:rPr>
              <a:t>desde</a:t>
            </a:r>
            <a:r>
              <a:rPr lang="en-US" sz="1300" dirty="0">
                <a:solidFill>
                  <a:prstClr val="black"/>
                </a:solidFill>
                <a:ea typeface="Calibri"/>
                <a:cs typeface="Times New Roman"/>
              </a:rPr>
              <a:t> la </a:t>
            </a:r>
            <a:r>
              <a:rPr lang="en-US" sz="1300" dirty="0" err="1">
                <a:solidFill>
                  <a:prstClr val="black"/>
                </a:solidFill>
                <a:ea typeface="Calibri"/>
                <a:cs typeface="Times New Roman"/>
              </a:rPr>
              <a:t>parte</a:t>
            </a:r>
            <a:r>
              <a:rPr lang="en-US" sz="1300" dirty="0">
                <a:solidFill>
                  <a:prstClr val="black"/>
                </a:solidFill>
                <a:ea typeface="Calibri"/>
                <a:cs typeface="Times New Roman"/>
              </a:rPr>
              <a:t> derecho posterior del </a:t>
            </a:r>
            <a:r>
              <a:rPr lang="en-US" sz="1300" dirty="0" err="1">
                <a:solidFill>
                  <a:prstClr val="black"/>
                </a:solidFill>
                <a:ea typeface="Calibri"/>
                <a:cs typeface="Times New Roman"/>
              </a:rPr>
              <a:t>garaje</a:t>
            </a:r>
            <a:r>
              <a:rPr lang="en-US" sz="1300" dirty="0">
                <a:solidFill>
                  <a:prstClr val="black"/>
                </a:solidFill>
                <a:ea typeface="Calibri"/>
                <a:cs typeface="Times New Roman"/>
              </a:rPr>
              <a:t> a la </a:t>
            </a:r>
            <a:r>
              <a:rPr lang="en-US" sz="1300" dirty="0" err="1">
                <a:solidFill>
                  <a:prstClr val="black"/>
                </a:solidFill>
                <a:ea typeface="Calibri"/>
                <a:cs typeface="Times New Roman"/>
              </a:rPr>
              <a:t>parte</a:t>
            </a:r>
            <a:r>
              <a:rPr lang="en-US" sz="1300" dirty="0">
                <a:solidFill>
                  <a:prstClr val="black"/>
                </a:solidFill>
                <a:ea typeface="Calibri"/>
                <a:cs typeface="Times New Roman"/>
              </a:rPr>
              <a:t> posterior </a:t>
            </a:r>
            <a:r>
              <a:rPr lang="en-US" sz="1300" dirty="0" err="1">
                <a:solidFill>
                  <a:prstClr val="black"/>
                </a:solidFill>
                <a:ea typeface="Calibri"/>
                <a:cs typeface="Times New Roman"/>
              </a:rPr>
              <a:t>izquierda</a:t>
            </a:r>
            <a:r>
              <a:rPr lang="en-US" sz="1300" dirty="0">
                <a:solidFill>
                  <a:prstClr val="black"/>
                </a:solidFill>
                <a:ea typeface="Calibri"/>
                <a:cs typeface="Times New Roman"/>
              </a:rPr>
              <a:t> de la casa </a:t>
            </a:r>
          </a:p>
          <a:p>
            <a:pPr marL="382015" indent="-382015">
              <a:buFont typeface="+mj-lt"/>
              <a:buAutoNum type="arabicPeriod" startAt="19"/>
            </a:pPr>
            <a:r>
              <a:rPr lang="en-US" sz="1300" dirty="0">
                <a:solidFill>
                  <a:prstClr val="black"/>
                </a:solidFill>
                <a:ea typeface="Calibri"/>
                <a:cs typeface="Times New Roman"/>
              </a:rPr>
              <a:t>Demo y </a:t>
            </a:r>
            <a:r>
              <a:rPr lang="en-US" sz="1300" dirty="0" err="1">
                <a:solidFill>
                  <a:prstClr val="black"/>
                </a:solidFill>
                <a:ea typeface="Calibri"/>
                <a:cs typeface="Times New Roman"/>
              </a:rPr>
              <a:t>remoción</a:t>
            </a:r>
            <a:r>
              <a:rPr lang="en-US" sz="1300" dirty="0">
                <a:solidFill>
                  <a:prstClr val="black"/>
                </a:solidFill>
                <a:ea typeface="Calibri"/>
                <a:cs typeface="Times New Roman"/>
              </a:rPr>
              <a:t> de la </a:t>
            </a:r>
            <a:r>
              <a:rPr lang="en-US" sz="1300" dirty="0" err="1">
                <a:solidFill>
                  <a:prstClr val="black"/>
                </a:solidFill>
                <a:ea typeface="Calibri"/>
                <a:cs typeface="Times New Roman"/>
              </a:rPr>
              <a:t>cubierta</a:t>
            </a:r>
            <a:r>
              <a:rPr lang="en-US" sz="1300" dirty="0">
                <a:solidFill>
                  <a:prstClr val="black"/>
                </a:solidFill>
                <a:ea typeface="Calibri"/>
                <a:cs typeface="Times New Roman"/>
              </a:rPr>
              <a:t> y de </a:t>
            </a:r>
            <a:r>
              <a:rPr lang="en-US" sz="1300" dirty="0" err="1">
                <a:solidFill>
                  <a:prstClr val="black"/>
                </a:solidFill>
                <a:ea typeface="Calibri"/>
                <a:cs typeface="Times New Roman"/>
              </a:rPr>
              <a:t>los</a:t>
            </a:r>
            <a:r>
              <a:rPr lang="en-US" sz="13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en-US" sz="1300" dirty="0" err="1">
                <a:solidFill>
                  <a:prstClr val="black"/>
                </a:solidFill>
                <a:ea typeface="Calibri"/>
                <a:cs typeface="Times New Roman"/>
              </a:rPr>
              <a:t>desechos</a:t>
            </a:r>
            <a:r>
              <a:rPr lang="en-US" sz="1300" dirty="0">
                <a:solidFill>
                  <a:prstClr val="black"/>
                </a:solidFill>
                <a:ea typeface="Calibri"/>
                <a:cs typeface="Times New Roman"/>
              </a:rPr>
              <a:t> del patio</a:t>
            </a:r>
          </a:p>
          <a:p>
            <a:pPr marL="382015" indent="-382015">
              <a:buFont typeface="+mj-lt"/>
              <a:buAutoNum type="arabicPeriod" startAt="19"/>
            </a:pPr>
            <a:r>
              <a:rPr lang="en-US" sz="1300" dirty="0" err="1">
                <a:solidFill>
                  <a:prstClr val="black"/>
                </a:solidFill>
                <a:ea typeface="Calibri"/>
                <a:cs typeface="Times New Roman"/>
              </a:rPr>
              <a:t>Calentar</a:t>
            </a:r>
            <a:r>
              <a:rPr lang="en-US" sz="13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en-US" sz="1300" dirty="0" err="1">
                <a:solidFill>
                  <a:prstClr val="black"/>
                </a:solidFill>
                <a:ea typeface="Calibri"/>
                <a:cs typeface="Times New Roman"/>
              </a:rPr>
              <a:t>todos</a:t>
            </a:r>
            <a:r>
              <a:rPr lang="en-US" sz="13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en-US" sz="1300" dirty="0" err="1">
                <a:solidFill>
                  <a:prstClr val="black"/>
                </a:solidFill>
                <a:ea typeface="Calibri"/>
                <a:cs typeface="Times New Roman"/>
              </a:rPr>
              <a:t>los</a:t>
            </a:r>
            <a:r>
              <a:rPr lang="en-US" sz="13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en-US" sz="1300" dirty="0" err="1">
                <a:solidFill>
                  <a:prstClr val="black"/>
                </a:solidFill>
                <a:ea typeface="Calibri"/>
                <a:cs typeface="Times New Roman"/>
              </a:rPr>
              <a:t>acabados</a:t>
            </a:r>
            <a:r>
              <a:rPr lang="en-US" sz="13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en-US" sz="1300" dirty="0" err="1">
                <a:solidFill>
                  <a:prstClr val="black"/>
                </a:solidFill>
                <a:ea typeface="Calibri"/>
                <a:cs typeface="Times New Roman"/>
              </a:rPr>
              <a:t>exteriores</a:t>
            </a:r>
            <a:r>
              <a:rPr lang="en-US" sz="1300" dirty="0">
                <a:solidFill>
                  <a:prstClr val="black"/>
                </a:solidFill>
                <a:ea typeface="Calibri"/>
                <a:cs typeface="Times New Roman"/>
              </a:rPr>
              <a:t> y </a:t>
            </a:r>
            <a:r>
              <a:rPr lang="en-US" sz="1300" dirty="0" err="1">
                <a:solidFill>
                  <a:prstClr val="black"/>
                </a:solidFill>
                <a:ea typeface="Calibri"/>
                <a:cs typeface="Times New Roman"/>
              </a:rPr>
              <a:t>diferenciar</a:t>
            </a:r>
            <a:r>
              <a:rPr lang="en-US" sz="13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en-US" sz="1300" dirty="0" err="1">
                <a:solidFill>
                  <a:prstClr val="black"/>
                </a:solidFill>
                <a:ea typeface="Calibri"/>
                <a:cs typeface="Times New Roman"/>
              </a:rPr>
              <a:t>los</a:t>
            </a:r>
            <a:r>
              <a:rPr lang="en-US" sz="13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en-US" sz="1300" dirty="0" err="1">
                <a:solidFill>
                  <a:prstClr val="black"/>
                </a:solidFill>
                <a:ea typeface="Calibri"/>
                <a:cs typeface="Times New Roman"/>
              </a:rPr>
              <a:t>materiales</a:t>
            </a:r>
            <a:endParaRPr lang="en-US" sz="13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82015" indent="-382015"/>
            <a:endParaRPr lang="en-US" sz="13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82015" indent="-382015"/>
            <a:r>
              <a:rPr lang="en-US" sz="1400" b="1" i="1" dirty="0" err="1">
                <a:solidFill>
                  <a:prstClr val="black"/>
                </a:solidFill>
                <a:cs typeface="Times New Roman"/>
              </a:rPr>
              <a:t>Porche</a:t>
            </a:r>
            <a:r>
              <a:rPr lang="en-US" sz="1400" b="1" i="1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cs typeface="Times New Roman"/>
              </a:rPr>
              <a:t>Delantero</a:t>
            </a:r>
            <a:endParaRPr lang="en-US" sz="1400" b="1" i="1" dirty="0">
              <a:solidFill>
                <a:prstClr val="black"/>
              </a:solidFill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>
                <a:ea typeface="Calibri"/>
                <a:cs typeface="Times New Roman"/>
              </a:rPr>
              <a:t>Remover pared frontal y del </a:t>
            </a:r>
            <a:r>
              <a:rPr lang="en-US" sz="1300" dirty="0" err="1">
                <a:ea typeface="Calibri"/>
                <a:cs typeface="Times New Roman"/>
              </a:rPr>
              <a:t>fondo</a:t>
            </a:r>
            <a:r>
              <a:rPr lang="en-US" sz="1300" dirty="0">
                <a:ea typeface="Calibri"/>
                <a:cs typeface="Times New Roman"/>
              </a:rPr>
              <a:t> (</a:t>
            </a:r>
            <a:r>
              <a:rPr lang="en-US" sz="1300" dirty="0" err="1">
                <a:ea typeface="Calibri"/>
                <a:cs typeface="Times New Roman"/>
              </a:rPr>
              <a:t>dejar</a:t>
            </a:r>
            <a:r>
              <a:rPr lang="en-US" sz="1300" dirty="0">
                <a:ea typeface="Calibri"/>
                <a:cs typeface="Times New Roman"/>
              </a:rPr>
              <a:t> las </a:t>
            </a:r>
            <a:r>
              <a:rPr lang="en-US" sz="1300" dirty="0" err="1">
                <a:ea typeface="Calibri"/>
                <a:cs typeface="Times New Roman"/>
              </a:rPr>
              <a:t>vigas</a:t>
            </a:r>
            <a:r>
              <a:rPr lang="en-US" sz="1300" dirty="0">
                <a:ea typeface="Calibri"/>
                <a:cs typeface="Times New Roman"/>
              </a:rPr>
              <a:t>)</a:t>
            </a: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ea typeface="Calibri"/>
                <a:cs typeface="Times New Roman"/>
              </a:rPr>
              <a:t>Limpiar</a:t>
            </a:r>
            <a:r>
              <a:rPr lang="en-US" sz="1300" dirty="0">
                <a:ea typeface="Calibri"/>
                <a:cs typeface="Times New Roman"/>
              </a:rPr>
              <a:t> las </a:t>
            </a:r>
            <a:r>
              <a:rPr lang="en-US" sz="1300" dirty="0" err="1">
                <a:ea typeface="Calibri"/>
                <a:cs typeface="Times New Roman"/>
              </a:rPr>
              <a:t>losas</a:t>
            </a:r>
            <a:r>
              <a:rPr lang="en-US" sz="1300" dirty="0">
                <a:ea typeface="Calibri"/>
                <a:cs typeface="Times New Roman"/>
              </a:rPr>
              <a:t> y </a:t>
            </a:r>
            <a:r>
              <a:rPr lang="en-US" sz="1300" dirty="0" err="1">
                <a:ea typeface="Calibri"/>
                <a:cs typeface="Times New Roman"/>
              </a:rPr>
              <a:t>preparar</a:t>
            </a:r>
            <a:r>
              <a:rPr lang="en-US" sz="1300" dirty="0">
                <a:ea typeface="Calibri"/>
                <a:cs typeface="Times New Roman"/>
              </a:rPr>
              <a:t> para </a:t>
            </a:r>
            <a:r>
              <a:rPr lang="en-US" sz="1300" dirty="0" err="1">
                <a:ea typeface="Calibri"/>
                <a:cs typeface="Times New Roman"/>
              </a:rPr>
              <a:t>pintura</a:t>
            </a:r>
            <a:endParaRPr lang="en-US" sz="1300" dirty="0"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>
                <a:ea typeface="Calibri"/>
                <a:cs typeface="Times New Roman"/>
              </a:rPr>
              <a:t>Primero </a:t>
            </a:r>
            <a:r>
              <a:rPr lang="en-US" sz="1300" dirty="0" err="1">
                <a:ea typeface="Calibri"/>
                <a:cs typeface="Times New Roman"/>
              </a:rPr>
              <a:t>pintar</a:t>
            </a:r>
            <a:r>
              <a:rPr lang="en-US" sz="1300" dirty="0">
                <a:ea typeface="Calibri"/>
                <a:cs typeface="Times New Roman"/>
              </a:rPr>
              <a:t> </a:t>
            </a:r>
            <a:r>
              <a:rPr lang="en-US" sz="1300" dirty="0" err="1">
                <a:ea typeface="Calibri"/>
                <a:cs typeface="Times New Roman"/>
              </a:rPr>
              <a:t>losas</a:t>
            </a:r>
            <a:r>
              <a:rPr lang="en-US" sz="1300" dirty="0">
                <a:ea typeface="Calibri"/>
                <a:cs typeface="Times New Roman"/>
              </a:rPr>
              <a:t> (</a:t>
            </a:r>
            <a:r>
              <a:rPr lang="en-US" sz="1300" dirty="0" err="1">
                <a:ea typeface="Calibri"/>
                <a:cs typeface="Times New Roman"/>
              </a:rPr>
              <a:t>concreto</a:t>
            </a:r>
            <a:r>
              <a:rPr lang="en-US" sz="1300" dirty="0">
                <a:ea typeface="Calibri"/>
                <a:cs typeface="Times New Roman"/>
              </a:rPr>
              <a:t> </a:t>
            </a:r>
            <a:r>
              <a:rPr lang="en-US" sz="1300" dirty="0" err="1">
                <a:ea typeface="Calibri"/>
                <a:cs typeface="Times New Roman"/>
              </a:rPr>
              <a:t>pintar</a:t>
            </a:r>
            <a:r>
              <a:rPr lang="en-US" sz="1300" dirty="0">
                <a:ea typeface="Calibri"/>
                <a:cs typeface="Times New Roman"/>
              </a:rPr>
              <a:t> de </a:t>
            </a:r>
            <a:r>
              <a:rPr lang="en-US" sz="1300" dirty="0" err="1">
                <a:ea typeface="Calibri"/>
                <a:cs typeface="Times New Roman"/>
              </a:rPr>
              <a:t>gris</a:t>
            </a:r>
            <a:r>
              <a:rPr lang="en-US" sz="1300" dirty="0">
                <a:ea typeface="Calibri"/>
                <a:cs typeface="Times New Roman"/>
              </a:rPr>
              <a:t>), </a:t>
            </a:r>
            <a:r>
              <a:rPr lang="en-US" sz="1300" dirty="0" err="1">
                <a:ea typeface="Calibri"/>
                <a:cs typeface="Times New Roman"/>
              </a:rPr>
              <a:t>postes</a:t>
            </a:r>
            <a:r>
              <a:rPr lang="en-US" sz="1300" dirty="0">
                <a:ea typeface="Calibri"/>
                <a:cs typeface="Times New Roman"/>
              </a:rPr>
              <a:t> y </a:t>
            </a:r>
            <a:r>
              <a:rPr lang="en-US" sz="1300" dirty="0" err="1">
                <a:ea typeface="Calibri"/>
                <a:cs typeface="Times New Roman"/>
              </a:rPr>
              <a:t>vigas</a:t>
            </a:r>
            <a:r>
              <a:rPr lang="en-US" sz="1300" dirty="0">
                <a:ea typeface="Calibri"/>
                <a:cs typeface="Times New Roman"/>
              </a:rPr>
              <a:t> (gloss </a:t>
            </a:r>
            <a:r>
              <a:rPr lang="en-US" sz="1300" dirty="0" err="1">
                <a:ea typeface="Calibri"/>
                <a:cs typeface="Times New Roman"/>
              </a:rPr>
              <a:t>blanco</a:t>
            </a:r>
            <a:r>
              <a:rPr lang="en-US" sz="1300" dirty="0">
                <a:ea typeface="Calibri"/>
                <a:cs typeface="Times New Roman"/>
              </a:rPr>
              <a:t>)</a:t>
            </a: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ea typeface="Calibri"/>
                <a:cs typeface="Times New Roman"/>
              </a:rPr>
              <a:t>Reemplazar</a:t>
            </a:r>
            <a:r>
              <a:rPr lang="en-US" sz="1300" dirty="0">
                <a:ea typeface="Calibri"/>
                <a:cs typeface="Times New Roman"/>
              </a:rPr>
              <a:t> </a:t>
            </a:r>
            <a:r>
              <a:rPr lang="en-US" sz="1300" dirty="0" err="1">
                <a:ea typeface="Calibri"/>
                <a:cs typeface="Times New Roman"/>
              </a:rPr>
              <a:t>accesorio</a:t>
            </a:r>
            <a:r>
              <a:rPr lang="en-US" sz="1300" dirty="0">
                <a:ea typeface="Calibri"/>
                <a:cs typeface="Times New Roman"/>
              </a:rPr>
              <a:t> de </a:t>
            </a:r>
            <a:r>
              <a:rPr lang="en-US" sz="1300" dirty="0" err="1">
                <a:ea typeface="Calibri"/>
                <a:cs typeface="Times New Roman"/>
              </a:rPr>
              <a:t>techo</a:t>
            </a:r>
            <a:r>
              <a:rPr lang="en-US" sz="1300" dirty="0">
                <a:ea typeface="Calibri"/>
                <a:cs typeface="Times New Roman"/>
              </a:rPr>
              <a:t> </a:t>
            </a: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ea typeface="Calibri"/>
                <a:cs typeface="Times New Roman"/>
              </a:rPr>
              <a:t>Reemplazar</a:t>
            </a:r>
            <a:r>
              <a:rPr lang="en-US" sz="1300" dirty="0">
                <a:ea typeface="Calibri"/>
                <a:cs typeface="Times New Roman"/>
              </a:rPr>
              <a:t> el </a:t>
            </a:r>
            <a:r>
              <a:rPr lang="en-US" sz="1300" dirty="0" err="1">
                <a:ea typeface="Calibri"/>
                <a:cs typeface="Times New Roman"/>
              </a:rPr>
              <a:t>aplique</a:t>
            </a:r>
            <a:r>
              <a:rPr lang="en-US" sz="1300" dirty="0">
                <a:ea typeface="Calibri"/>
                <a:cs typeface="Times New Roman"/>
              </a:rPr>
              <a:t> de pared</a:t>
            </a:r>
            <a:endParaRPr lang="en-US" sz="13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7" name="Oval 6"/>
          <p:cNvSpPr/>
          <p:nvPr/>
        </p:nvSpPr>
        <p:spPr>
          <a:xfrm>
            <a:off x="6613579" y="538275"/>
            <a:ext cx="530497" cy="514895"/>
          </a:xfrm>
          <a:prstGeom prst="ellipse">
            <a:avLst/>
          </a:prstGeom>
          <a:gradFill flip="none" rotWithShape="1">
            <a:gsLst>
              <a:gs pos="0">
                <a:srgbClr val="960000">
                  <a:shade val="30000"/>
                  <a:satMod val="115000"/>
                </a:srgbClr>
              </a:gs>
              <a:gs pos="50000">
                <a:srgbClr val="960000">
                  <a:shade val="67500"/>
                  <a:satMod val="115000"/>
                </a:srgbClr>
              </a:gs>
              <a:gs pos="100000">
                <a:srgbClr val="96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70" tIns="50935" rIns="101870" bIns="50935"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4293411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48" y="373268"/>
            <a:ext cx="6578676" cy="974240"/>
          </a:xfrm>
        </p:spPr>
        <p:txBody>
          <a:bodyPr>
            <a:normAutofit/>
          </a:bodyPr>
          <a:lstStyle/>
          <a:p>
            <a:pPr algn="r"/>
            <a:r>
              <a:rPr lang="en-US" sz="2900" dirty="0" err="1"/>
              <a:t>Ejemplo</a:t>
            </a:r>
            <a:r>
              <a:rPr lang="en-US" sz="2900" dirty="0"/>
              <a:t> de </a:t>
            </a:r>
            <a:r>
              <a:rPr lang="en-US" sz="2900" dirty="0" err="1"/>
              <a:t>Objetivo</a:t>
            </a:r>
            <a:r>
              <a:rPr lang="en-US" sz="2900" dirty="0"/>
              <a:t> de </a:t>
            </a:r>
            <a:r>
              <a:rPr lang="en-US" sz="2900" dirty="0" err="1"/>
              <a:t>Trabajo</a:t>
            </a:r>
            <a:r>
              <a:rPr lang="en-US" sz="2900" dirty="0"/>
              <a:t> – </a:t>
            </a:r>
            <a:r>
              <a:rPr lang="en-US" sz="2900" dirty="0" err="1"/>
              <a:t>Parte</a:t>
            </a:r>
            <a:r>
              <a:rPr lang="en-US" sz="2900" dirty="0"/>
              <a:t>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629" y="9702166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15	CPCON v1 2May17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4522" y="1129241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8553" y="1475233"/>
            <a:ext cx="6572956" cy="7474113"/>
          </a:xfrm>
          <a:prstGeom prst="rect">
            <a:avLst/>
          </a:prstGeom>
          <a:solidFill>
            <a:srgbClr val="DDD9C3"/>
          </a:solidFill>
        </p:spPr>
        <p:txBody>
          <a:bodyPr wrap="square" lIns="101870" tIns="50935" rIns="101870" bIns="50935" rtlCol="0">
            <a:spAutoFit/>
          </a:bodyPr>
          <a:lstStyle/>
          <a:p>
            <a:r>
              <a:rPr lang="en-US" sz="1600" b="1" dirty="0"/>
              <a:t>EXTERIOR</a:t>
            </a:r>
          </a:p>
          <a:p>
            <a:r>
              <a:rPr lang="en-US" sz="1400" b="1" i="1" dirty="0"/>
              <a:t>Garage</a:t>
            </a: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ea typeface="Times New Roman"/>
                <a:cs typeface="Times New Roman"/>
              </a:rPr>
              <a:t>Reemplazar</a:t>
            </a:r>
            <a:r>
              <a:rPr lang="en-US" sz="1300" dirty="0">
                <a:ea typeface="Times New Roman"/>
                <a:cs typeface="Times New Roman"/>
              </a:rPr>
              <a:t> las </a:t>
            </a:r>
            <a:r>
              <a:rPr lang="en-US" sz="1300" dirty="0" err="1">
                <a:ea typeface="Times New Roman"/>
                <a:cs typeface="Times New Roman"/>
              </a:rPr>
              <a:t>luces</a:t>
            </a:r>
            <a:r>
              <a:rPr lang="en-US" sz="1300" dirty="0">
                <a:ea typeface="Times New Roman"/>
                <a:cs typeface="Times New Roman"/>
              </a:rPr>
              <a:t> del garage (</a:t>
            </a:r>
            <a:r>
              <a:rPr lang="en-US" sz="1300" dirty="0" err="1">
                <a:ea typeface="Times New Roman"/>
                <a:cs typeface="Times New Roman"/>
              </a:rPr>
              <a:t>externas</a:t>
            </a:r>
            <a:r>
              <a:rPr lang="en-US" sz="1300" dirty="0">
                <a:ea typeface="Times New Roman"/>
                <a:cs typeface="Times New Roman"/>
              </a:rPr>
              <a:t>)</a:t>
            </a:r>
            <a:endParaRPr lang="en-US" sz="1300" dirty="0"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Derribar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el garage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completo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para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bloquear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las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paredes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Limpiar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revestir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la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mampostería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para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pintar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Instalar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techo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en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plywood de ½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pulgadas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Instalar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1 x 4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ajuste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alrededor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del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techo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sobre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las juntas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Remover/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reemplazar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1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puerta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con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acabado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(MDF)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Remover/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reemplazar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1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reemplazo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ventana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inserto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vinil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acabado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(MDF)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Remover/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reemplazar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puerta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del garage,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acabado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revestimiento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Instalar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puerta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apertura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del garage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Pintar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paredes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del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garaje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blanco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liso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Instalar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un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interruptor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blanco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activar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la luz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abertura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la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puerta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del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garaje</a:t>
            </a:r>
            <a:endParaRPr lang="en-US" sz="1300" dirty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marL="382015" indent="-382015"/>
            <a:endParaRPr lang="en-US" sz="1200" dirty="0" smtClean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/>
            <a:endParaRPr lang="en-US" sz="12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/>
            <a:r>
              <a:rPr lang="en-US" sz="1600" b="1" dirty="0">
                <a:solidFill>
                  <a:prstClr val="black"/>
                </a:solidFill>
                <a:cs typeface="Times New Roman"/>
              </a:rPr>
              <a:t>INTERIOR</a:t>
            </a:r>
          </a:p>
          <a:p>
            <a:pPr marL="382015" indent="-382015"/>
            <a:r>
              <a:rPr lang="en-US" sz="1400" b="1" i="1" dirty="0">
                <a:solidFill>
                  <a:prstClr val="black"/>
                </a:solidFill>
                <a:cs typeface="Times New Roman"/>
              </a:rPr>
              <a:t>Sala de </a:t>
            </a:r>
            <a:r>
              <a:rPr lang="en-US" sz="1400" b="1" i="1" dirty="0" err="1">
                <a:solidFill>
                  <a:prstClr val="black"/>
                </a:solidFill>
                <a:cs typeface="Times New Roman"/>
              </a:rPr>
              <a:t>Estar</a:t>
            </a:r>
            <a:r>
              <a:rPr lang="en-US" sz="1400" b="1" i="1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1400" i="1" dirty="0">
                <a:solidFill>
                  <a:prstClr val="black"/>
                </a:solidFill>
                <a:cs typeface="Times New Roman"/>
              </a:rPr>
              <a:t>(14’6” x 18’9”)</a:t>
            </a:r>
          </a:p>
          <a:p>
            <a:pPr marL="382015" indent="-382015">
              <a:buFont typeface="+mj-lt"/>
              <a:buAutoNum type="arabicPeriod"/>
            </a:pP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Demo chimenea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Demo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todas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las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puertas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acabados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Demo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todas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las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ventanas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acabado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interiores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(para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recibir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los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insertos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Instalar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nuevos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insertos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reemplazo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en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vinil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para las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ventanas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acabado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con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MDF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Remover/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reemplazar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nuevos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sócalos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normalmente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MDF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en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toda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la casa)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Demo pared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derecha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/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izquierda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la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cocina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para un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concepto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abierto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Instalar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yeso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pared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en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las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vigas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ea typeface="Times New Roman"/>
                <a:cs typeface="Times New Roman"/>
              </a:rPr>
              <a:t>Instalar</a:t>
            </a:r>
            <a:r>
              <a:rPr lang="en-US" sz="1300" dirty="0">
                <a:ea typeface="Times New Roman"/>
                <a:cs typeface="Times New Roman"/>
              </a:rPr>
              <a:t> </a:t>
            </a:r>
            <a:r>
              <a:rPr lang="en-US" sz="1300" dirty="0" err="1">
                <a:ea typeface="Times New Roman"/>
                <a:cs typeface="Times New Roman"/>
              </a:rPr>
              <a:t>nueva</a:t>
            </a:r>
            <a:r>
              <a:rPr lang="en-US" sz="1300" dirty="0">
                <a:ea typeface="Times New Roman"/>
                <a:cs typeface="Times New Roman"/>
              </a:rPr>
              <a:t> </a:t>
            </a:r>
            <a:r>
              <a:rPr lang="en-US" sz="1300" dirty="0" err="1">
                <a:ea typeface="Times New Roman"/>
                <a:cs typeface="Times New Roman"/>
              </a:rPr>
              <a:t>puerta</a:t>
            </a:r>
            <a:r>
              <a:rPr lang="en-US" sz="1300" dirty="0">
                <a:ea typeface="Times New Roman"/>
                <a:cs typeface="Times New Roman"/>
              </a:rPr>
              <a:t> de entrada, del </a:t>
            </a:r>
            <a:r>
              <a:rPr lang="en-US" sz="1300" dirty="0" err="1">
                <a:ea typeface="Times New Roman"/>
                <a:cs typeface="Times New Roman"/>
              </a:rPr>
              <a:t>almacén</a:t>
            </a:r>
            <a:r>
              <a:rPr lang="en-US" sz="1300" dirty="0">
                <a:ea typeface="Times New Roman"/>
                <a:cs typeface="Times New Roman"/>
              </a:rPr>
              <a:t> y del </a:t>
            </a:r>
            <a:r>
              <a:rPr lang="en-US" sz="1300" dirty="0" err="1">
                <a:ea typeface="Times New Roman"/>
                <a:cs typeface="Times New Roman"/>
              </a:rPr>
              <a:t>refugio</a:t>
            </a:r>
            <a:r>
              <a:rPr lang="en-US" sz="1300" dirty="0">
                <a:ea typeface="Times New Roman"/>
                <a:cs typeface="Times New Roman"/>
              </a:rPr>
              <a:t> </a:t>
            </a:r>
            <a:r>
              <a:rPr lang="en-US" sz="1300" dirty="0" err="1">
                <a:ea typeface="Times New Roman"/>
                <a:cs typeface="Times New Roman"/>
              </a:rPr>
              <a:t>antitormenta</a:t>
            </a:r>
            <a:r>
              <a:rPr lang="en-US" sz="1300" dirty="0">
                <a:ea typeface="Times New Roman"/>
                <a:cs typeface="Times New Roman"/>
              </a:rPr>
              <a:t> </a:t>
            </a:r>
            <a:endParaRPr lang="en-US" sz="1300" dirty="0"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Agregar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a la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nueva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puerta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entrada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recorte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interno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equipo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Parché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yeso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reparar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según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necesidad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Calentar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todo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recorte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pintura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con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pintura</a:t>
            </a:r>
            <a:endParaRPr lang="en-US" sz="1300" dirty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Terminación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pintura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(gloss),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paredes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(eggshell)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techo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techo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blanco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liso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Reemplazar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todos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los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receptáculos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interruptores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tapas (de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blanco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Reemplazar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los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registros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blanco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);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reemplazar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el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termostato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en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digital)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Instalar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teléfono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nuevo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cables (1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cada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uno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Echar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arena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terminar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pisos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madera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en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natural), con roble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nuevo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grosor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1/4” </a:t>
            </a:r>
            <a:endParaRPr lang="en-US" sz="1600" b="1" i="1" dirty="0"/>
          </a:p>
          <a:p>
            <a:pPr marL="382015" indent="-382015"/>
            <a:endParaRPr lang="en-US" sz="1600" b="1" i="1" dirty="0"/>
          </a:p>
          <a:p>
            <a:pPr marL="382015" indent="-382015"/>
            <a:endParaRPr lang="en-US" sz="1600" b="1" i="1" dirty="0"/>
          </a:p>
          <a:p>
            <a:pPr marL="382015" indent="-382015"/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xmlns="" val="2932324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18" y="373268"/>
            <a:ext cx="6878507" cy="97424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Ejemplo</a:t>
            </a:r>
            <a:r>
              <a:rPr lang="en-US" dirty="0"/>
              <a:t> de </a:t>
            </a:r>
            <a:r>
              <a:rPr lang="en-US" dirty="0" err="1"/>
              <a:t>Objetivo</a:t>
            </a:r>
            <a:r>
              <a:rPr lang="en-US" dirty="0"/>
              <a:t> de </a:t>
            </a:r>
            <a:r>
              <a:rPr lang="en-US" dirty="0" err="1"/>
              <a:t>Trabajo</a:t>
            </a:r>
            <a:r>
              <a:rPr lang="en-US" dirty="0"/>
              <a:t> – </a:t>
            </a:r>
            <a:r>
              <a:rPr lang="en-US" dirty="0" err="1"/>
              <a:t>Parte</a:t>
            </a:r>
            <a:r>
              <a:rPr lang="en-US" dirty="0"/>
              <a:t>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5901" y="9702166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16	CPCON v1 2May17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4522" y="1129241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0128" y="1352467"/>
            <a:ext cx="6757922" cy="8243555"/>
          </a:xfrm>
          <a:prstGeom prst="rect">
            <a:avLst/>
          </a:prstGeom>
          <a:solidFill>
            <a:srgbClr val="DDD9C3"/>
          </a:solidFill>
        </p:spPr>
        <p:txBody>
          <a:bodyPr wrap="square" lIns="101870" tIns="50935" rIns="101870" bIns="50935" rtlCol="0">
            <a:spAutoFit/>
          </a:bodyPr>
          <a:lstStyle/>
          <a:p>
            <a:pPr marL="382015" indent="-382015"/>
            <a:r>
              <a:rPr lang="en-US" sz="1600" b="1" dirty="0">
                <a:solidFill>
                  <a:prstClr val="black"/>
                </a:solidFill>
                <a:cs typeface="Times New Roman"/>
              </a:rPr>
              <a:t>INTERIOR</a:t>
            </a:r>
          </a:p>
          <a:p>
            <a:pPr marL="382015" indent="-382015"/>
            <a:r>
              <a:rPr lang="en-US" sz="1400" b="1" i="1" dirty="0" err="1">
                <a:solidFill>
                  <a:prstClr val="black"/>
                </a:solidFill>
                <a:cs typeface="Times New Roman"/>
              </a:rPr>
              <a:t>Cocina</a:t>
            </a:r>
            <a:r>
              <a:rPr lang="en-US" sz="1400" i="1" dirty="0">
                <a:solidFill>
                  <a:prstClr val="black"/>
                </a:solidFill>
                <a:cs typeface="Times New Roman"/>
              </a:rPr>
              <a:t> (8’6” x 12’)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Remover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todos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los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accesorios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Derribar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habitación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hasta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vigas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viguetas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del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techo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incluyendo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aislamiento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plomería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eletricidad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Demo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pavimento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al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subsuelo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precio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para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reparar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subsuelo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podrido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por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pie </a:t>
            </a:r>
            <a:r>
              <a:rPr lang="en-US" sz="1300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cuadrado</a:t>
            </a:r>
            <a:r>
              <a:rPr lang="en-US" sz="1300" dirty="0" smtClean="0">
                <a:solidFill>
                  <a:srgbClr val="000000"/>
                </a:solidFill>
                <a:ea typeface="Times New Roman"/>
                <a:cs typeface="Times New Roman"/>
              </a:rPr>
              <a:t>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Remover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todas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las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puertas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ventanas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acabados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Tapar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con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ladrillos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ventanas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existentes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>
                <a:ea typeface="Times New Roman"/>
                <a:cs typeface="Times New Roman"/>
              </a:rPr>
              <a:t>Remover </a:t>
            </a:r>
            <a:r>
              <a:rPr lang="en-US" sz="1300" dirty="0" err="1">
                <a:ea typeface="Times New Roman"/>
                <a:cs typeface="Times New Roman"/>
              </a:rPr>
              <a:t>ductos</a:t>
            </a:r>
            <a:r>
              <a:rPr lang="en-US" sz="1300" dirty="0">
                <a:ea typeface="Times New Roman"/>
                <a:cs typeface="Times New Roman"/>
              </a:rPr>
              <a:t>, remover/</a:t>
            </a:r>
            <a:r>
              <a:rPr lang="en-US" sz="1300" dirty="0" err="1">
                <a:ea typeface="Times New Roman"/>
                <a:cs typeface="Times New Roman"/>
              </a:rPr>
              <a:t>reparar</a:t>
            </a:r>
            <a:r>
              <a:rPr lang="en-US" sz="1300" dirty="0">
                <a:ea typeface="Times New Roman"/>
                <a:cs typeface="Times New Roman"/>
              </a:rPr>
              <a:t> el escape </a:t>
            </a:r>
            <a:r>
              <a:rPr lang="en-US" sz="1300" dirty="0" err="1">
                <a:ea typeface="Times New Roman"/>
                <a:cs typeface="Times New Roman"/>
              </a:rPr>
              <a:t>existente</a:t>
            </a:r>
            <a:r>
              <a:rPr lang="en-US" sz="1300" dirty="0">
                <a:ea typeface="Times New Roman"/>
                <a:cs typeface="Times New Roman"/>
              </a:rPr>
              <a:t> </a:t>
            </a:r>
            <a:r>
              <a:rPr lang="en-US" sz="1300" dirty="0" err="1">
                <a:ea typeface="Times New Roman"/>
                <a:cs typeface="Times New Roman"/>
              </a:rPr>
              <a:t>en</a:t>
            </a:r>
            <a:r>
              <a:rPr lang="en-US" sz="1300" dirty="0">
                <a:ea typeface="Times New Roman"/>
                <a:cs typeface="Times New Roman"/>
              </a:rPr>
              <a:t> la pared </a:t>
            </a:r>
            <a:r>
              <a:rPr lang="en-US" sz="1300" dirty="0" err="1">
                <a:ea typeface="Times New Roman"/>
                <a:cs typeface="Times New Roman"/>
              </a:rPr>
              <a:t>eliminada</a:t>
            </a:r>
            <a:endParaRPr lang="en-US" sz="1300" dirty="0"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Limpiar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los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bordes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la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madera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donde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se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muestra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la pared de la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cocina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Instalar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electricidad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plomería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aislamiento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nuevo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smtClean="0">
                <a:solidFill>
                  <a:srgbClr val="000000"/>
                </a:solidFill>
                <a:ea typeface="Times New Roman"/>
                <a:cs typeface="Times New Roman"/>
              </a:rPr>
              <a:t>(</a:t>
            </a:r>
            <a:r>
              <a:rPr lang="en-US" sz="1300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borrador</a:t>
            </a:r>
            <a:r>
              <a:rPr lang="en-US" sz="1300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cocina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Instalar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electricidad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nueva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interruptores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blancos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tapas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Instalar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yeso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nuevo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barro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cinta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Pintura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acabado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(gloss),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paredes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(eggshell)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techo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techo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blanco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liso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Instalar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estantes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encimeras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smtClean="0">
                <a:solidFill>
                  <a:srgbClr val="000000"/>
                </a:solidFill>
                <a:ea typeface="Times New Roman"/>
                <a:cs typeface="Times New Roman"/>
              </a:rPr>
              <a:t>(</a:t>
            </a:r>
            <a:r>
              <a:rPr lang="en-US" sz="1300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borrador</a:t>
            </a:r>
            <a:r>
              <a:rPr lang="en-US" sz="1300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cocina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Agregar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nuevo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revestimiento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tablero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con base MDF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entorno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a los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estantes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Instalar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fregadero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Instalar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nuevos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accesorios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estufa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refrigerador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lavaplatos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microondas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zafacón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)</a:t>
            </a:r>
          </a:p>
          <a:p>
            <a:pPr marL="382015" indent="-382015">
              <a:buFont typeface="+mj-lt"/>
              <a:buAutoNum type="arabicPeriod"/>
            </a:pPr>
            <a:endParaRPr lang="en-US" sz="800" b="1" i="1" dirty="0">
              <a:solidFill>
                <a:srgbClr val="000000"/>
              </a:solidFill>
              <a:cs typeface="Times New Roman"/>
            </a:endParaRPr>
          </a:p>
          <a:p>
            <a:r>
              <a:rPr lang="en-US" sz="1400" b="1" i="1" dirty="0" err="1"/>
              <a:t>Comedor</a:t>
            </a:r>
            <a:r>
              <a:rPr lang="en-US" sz="1400" b="1" i="1" dirty="0"/>
              <a:t> </a:t>
            </a:r>
            <a:r>
              <a:rPr lang="en-US" sz="1400" i="1" dirty="0"/>
              <a:t>(15’8” x 11’9”)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Demo pared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cocina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para un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concepto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abierto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Demo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todas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las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ventanas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acabados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;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instalar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nuevos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remplazos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insertos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smtClean="0">
                <a:solidFill>
                  <a:srgbClr val="000000"/>
                </a:solidFill>
                <a:ea typeface="Times New Roman"/>
                <a:cs typeface="Times New Roman"/>
              </a:rPr>
              <a:t>en </a:t>
            </a:r>
            <a:r>
              <a:rPr lang="en-US" sz="1300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acabados</a:t>
            </a:r>
            <a:r>
              <a:rPr lang="en-US" sz="1300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Convertir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la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persiana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en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una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puerta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Instalar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zócalos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nuevos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Reparar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cubrir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yeso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donde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sea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necesario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Pintura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acabado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(gloss),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paredes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(eggshell)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techo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techo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blanco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liso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Remplazar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todos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los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receptáculos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interruptores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tapas (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blanco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Remover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remplazar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grietas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en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el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techo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Remplazar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registros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blanco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);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remplazar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registro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(digital)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Echar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arena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terminar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pisos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madera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en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natural)</a:t>
            </a:r>
          </a:p>
          <a:p>
            <a:pPr marL="382015" indent="-382015"/>
            <a:endParaRPr lang="en-US" sz="800" dirty="0">
              <a:solidFill>
                <a:srgbClr val="000000"/>
              </a:solidFill>
              <a:ea typeface="Times New Roman"/>
              <a:cs typeface="Times New Roman"/>
            </a:endParaRPr>
          </a:p>
          <a:p>
            <a:r>
              <a:rPr lang="en-US" sz="1400" b="1" i="1" dirty="0" err="1"/>
              <a:t>Dormitorio</a:t>
            </a:r>
            <a:r>
              <a:rPr lang="en-US" sz="1400" b="1" i="1" dirty="0"/>
              <a:t> #1, Primer </a:t>
            </a:r>
            <a:r>
              <a:rPr lang="en-US" sz="1400" b="1" i="1" dirty="0" err="1"/>
              <a:t>Piso</a:t>
            </a:r>
            <a:r>
              <a:rPr lang="en-US" sz="1400" b="1" i="1" dirty="0"/>
              <a:t> </a:t>
            </a:r>
            <a:r>
              <a:rPr lang="en-US" sz="1400" i="1" dirty="0"/>
              <a:t>(12’6” x 14’9”)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Demo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todas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las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ventanas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acabados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;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instalar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remplazos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nuevos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en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vinil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acabados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Reparar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cubrir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yeso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donde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sea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necesario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Remover/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Remplazar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zócalos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en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MDF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Pintura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acabado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(gloss),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paredes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(eggshell)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techo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techo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blanco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liso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Remover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remplazar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grietas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en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el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techo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Remplazar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todos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los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receptáculos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interruptores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y tapas (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blanco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)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registros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blanco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Instalar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nuevo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teléfono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cable 1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cada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uno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Echar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arena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terminar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pisos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madera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(en natural), con roble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nuevo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grosor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smtClean="0">
                <a:solidFill>
                  <a:srgbClr val="000000"/>
                </a:solidFill>
                <a:ea typeface="Times New Roman"/>
                <a:cs typeface="Times New Roman"/>
              </a:rPr>
              <a:t>¼”</a:t>
            </a:r>
            <a:endParaRPr lang="en-US" sz="1300" b="1" i="1" dirty="0">
              <a:solidFill>
                <a:srgbClr val="000000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478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677" y="373268"/>
            <a:ext cx="6878507" cy="97424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err="1"/>
              <a:t>Ejemplo</a:t>
            </a:r>
            <a:r>
              <a:rPr lang="en-US" dirty="0"/>
              <a:t> de </a:t>
            </a:r>
            <a:r>
              <a:rPr lang="en-US" dirty="0" err="1"/>
              <a:t>Objetivo</a:t>
            </a:r>
            <a:r>
              <a:rPr lang="en-US" dirty="0"/>
              <a:t> de </a:t>
            </a:r>
            <a:r>
              <a:rPr lang="en-US" dirty="0" err="1"/>
              <a:t>Trabajo</a:t>
            </a:r>
            <a:r>
              <a:rPr lang="en-US" dirty="0"/>
              <a:t> – </a:t>
            </a:r>
            <a:r>
              <a:rPr lang="en-US" dirty="0" err="1"/>
              <a:t>Parte</a:t>
            </a:r>
            <a:r>
              <a:rPr lang="en-US" dirty="0"/>
              <a:t>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537" y="9702166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17	CPCON v1 2May17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4522" y="1129241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92639" y="1341883"/>
            <a:ext cx="6572956" cy="5273511"/>
          </a:xfrm>
          <a:prstGeom prst="rect">
            <a:avLst/>
          </a:prstGeom>
          <a:solidFill>
            <a:srgbClr val="DDD9C3"/>
          </a:solidFill>
        </p:spPr>
        <p:txBody>
          <a:bodyPr wrap="square" lIns="101870" tIns="50935" rIns="101870" bIns="50935" rtlCol="0">
            <a:spAutoFit/>
          </a:bodyPr>
          <a:lstStyle/>
          <a:p>
            <a:r>
              <a:rPr lang="en-US" sz="1600" b="1" dirty="0"/>
              <a:t>INTERIOR</a:t>
            </a:r>
          </a:p>
          <a:p>
            <a:r>
              <a:rPr lang="en-US" sz="1400" b="1" i="1" dirty="0" err="1"/>
              <a:t>Baño</a:t>
            </a:r>
            <a:r>
              <a:rPr lang="en-US" sz="1400" b="1" i="1" dirty="0"/>
              <a:t> </a:t>
            </a:r>
            <a:r>
              <a:rPr lang="en-US" sz="1400" b="1" i="1" dirty="0" err="1"/>
              <a:t>Completo</a:t>
            </a:r>
            <a:endParaRPr lang="en-US" sz="1400" i="1" dirty="0"/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Destruir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tods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las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vigas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viguetas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del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techo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subsuelo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incluyendo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aislamiento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plomería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electricidad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Remover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ventana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acabado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;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instalar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nuevos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remplazos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insertos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en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vinil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acabados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Instalar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interruptores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tomas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instalar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nuevos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dispositivos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blancos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placas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Instalar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luz del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techo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abanico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ductos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Instalar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yeso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nuevo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barro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cinta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Puerta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nueva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equipo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acabados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en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MDF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nuevos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zócalos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en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MDF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Suelo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baldosas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con umbral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marmol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;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azulejo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baldosas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Remplazar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el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inodoro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la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bañera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los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lavamanos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(2-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lavamanos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Pintura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acabado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(gloss),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paredes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(eggshell)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techo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techo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blanco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liso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Remplazar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luz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techo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con luz/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abanico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ducto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escape, 2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interruptores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abanico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/luz)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Instalar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luz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lavamano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1 luz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cada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uno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con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interruptor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propio</a:t>
            </a:r>
            <a:endParaRPr lang="en-US" sz="1300" dirty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endParaRPr lang="en-US" sz="1300" dirty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lvl="0"/>
            <a:r>
              <a:rPr lang="en-US" sz="1400" b="1" i="1" dirty="0" err="1">
                <a:solidFill>
                  <a:prstClr val="black"/>
                </a:solidFill>
                <a:cs typeface="Times New Roman"/>
              </a:rPr>
              <a:t>Sótano</a:t>
            </a:r>
            <a:r>
              <a:rPr lang="en-US" sz="1400" b="1" i="1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1400" i="1" dirty="0">
                <a:solidFill>
                  <a:prstClr val="black"/>
                </a:solidFill>
                <a:cs typeface="Times New Roman"/>
              </a:rPr>
              <a:t>(26’8” x 38’2”)</a:t>
            </a: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Vaciar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derrumbar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para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bloquear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las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paredes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las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vigas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del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techo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secador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pared,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marcos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electricidad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techos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, etc.)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Test para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radón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(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accion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basada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en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resultados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)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Remover/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remplazar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puerta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externa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equipos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Remover/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remplazar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3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ventanas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Limpiar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electricidad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en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el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techo</a:t>
            </a:r>
            <a:endParaRPr lang="en-US" sz="1300" dirty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Agregar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6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luces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6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receptáculos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blancos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placas</a:t>
            </a:r>
            <a:endParaRPr lang="en-US" sz="13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Limpiado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profundo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pisos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;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pintura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paredes</a:t>
            </a:r>
            <a:r>
              <a:rPr lang="en-US" sz="1300" dirty="0">
                <a:solidFill>
                  <a:srgbClr val="000000"/>
                </a:solidFill>
                <a:ea typeface="Times New Roman"/>
                <a:cs typeface="Times New Roman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ea typeface="Times New Roman"/>
                <a:cs typeface="Times New Roman"/>
              </a:rPr>
              <a:t>piso</a:t>
            </a:r>
            <a:endParaRPr lang="en-US" sz="1300" dirty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marL="382015" indent="-382015">
              <a:buFont typeface="+mj-lt"/>
              <a:buAutoNum type="arabicPeriod"/>
            </a:pPr>
            <a:endParaRPr lang="en-US" sz="16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92639" y="6397238"/>
            <a:ext cx="6572956" cy="3119075"/>
          </a:xfrm>
          <a:prstGeom prst="rect">
            <a:avLst/>
          </a:prstGeom>
          <a:solidFill>
            <a:srgbClr val="DDD9C3"/>
          </a:solidFill>
        </p:spPr>
        <p:txBody>
          <a:bodyPr wrap="square" lIns="101870" tIns="50935" rIns="101870" bIns="50935" rtlCol="0">
            <a:spAutoFit/>
          </a:bodyPr>
          <a:lstStyle/>
          <a:p>
            <a:pPr>
              <a:spcAft>
                <a:spcPts val="599"/>
              </a:spcAft>
            </a:pPr>
            <a:r>
              <a:rPr lang="en-US" sz="1600" b="1" dirty="0" err="1"/>
              <a:t>TERMINACIÓN</a:t>
            </a:r>
            <a:r>
              <a:rPr lang="en-US" sz="1600" b="1" dirty="0"/>
              <a:t> DE LA </a:t>
            </a:r>
            <a:r>
              <a:rPr lang="en-US" sz="1600" b="1" dirty="0" err="1"/>
              <a:t>LISTA</a:t>
            </a:r>
            <a:r>
              <a:rPr lang="en-US" sz="1600" b="1" dirty="0"/>
              <a:t> FINAL DE </a:t>
            </a:r>
            <a:r>
              <a:rPr lang="en-US" sz="1600" b="1" dirty="0" err="1"/>
              <a:t>TRABAJOS</a:t>
            </a:r>
            <a:endParaRPr lang="en-US" sz="1600" b="1" dirty="0"/>
          </a:p>
          <a:p>
            <a:pPr lvl="0"/>
            <a:r>
              <a:rPr lang="en-US" sz="1400" b="1" i="1" dirty="0">
                <a:solidFill>
                  <a:prstClr val="black"/>
                </a:solidFill>
                <a:cs typeface="Times New Roman"/>
              </a:rPr>
              <a:t>Exterior: $21,360</a:t>
            </a:r>
          </a:p>
          <a:p>
            <a:pPr marL="189239" indent="-189239">
              <a:spcAft>
                <a:spcPts val="599"/>
              </a:spcAft>
              <a:buFont typeface="Arial" pitchFamily="34" charset="0"/>
              <a:buChar char="•"/>
            </a:pP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Techos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/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goteras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, 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terminación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/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albañilería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, 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concreto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/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asfalto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, 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pintura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, 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ventanas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, 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garaje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, 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jardinería</a:t>
            </a:r>
            <a:endParaRPr lang="en-US" sz="1300" dirty="0">
              <a:solidFill>
                <a:prstClr val="black"/>
              </a:solidFill>
              <a:cs typeface="Times New Roman"/>
            </a:endParaRPr>
          </a:p>
          <a:p>
            <a:pPr lvl="0"/>
            <a:r>
              <a:rPr lang="en-US" sz="1400" b="1" i="1" dirty="0">
                <a:solidFill>
                  <a:prstClr val="black"/>
                </a:solidFill>
                <a:cs typeface="Times New Roman"/>
              </a:rPr>
              <a:t>Interior: $50,228</a:t>
            </a:r>
          </a:p>
          <a:p>
            <a:pPr marL="189239" indent="-189239">
              <a:spcAft>
                <a:spcPts val="599"/>
              </a:spcAft>
              <a:buFont typeface="Arial" pitchFamily="34" charset="0"/>
              <a:buChar char="•"/>
            </a:pPr>
            <a:r>
              <a:rPr lang="en-US" sz="1300" dirty="0">
                <a:solidFill>
                  <a:prstClr val="black"/>
                </a:solidFill>
                <a:cs typeface="Times New Roman"/>
              </a:rPr>
              <a:t>Marcos/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aislamiento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, 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paredes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/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puertas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/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acabado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, 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pintura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, 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madera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/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alfombras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/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azulejos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, 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cocina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/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accesorios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, 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baño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completo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, 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sótano</a:t>
            </a:r>
            <a:endParaRPr lang="en-US" sz="1300" dirty="0">
              <a:solidFill>
                <a:prstClr val="black"/>
              </a:solidFill>
              <a:cs typeface="Times New Roman"/>
            </a:endParaRPr>
          </a:p>
          <a:p>
            <a:pPr marL="189239" indent="-189239"/>
            <a:r>
              <a:rPr lang="en-US" sz="1400" b="1" i="1" dirty="0" err="1">
                <a:solidFill>
                  <a:prstClr val="black"/>
                </a:solidFill>
                <a:cs typeface="Times New Roman"/>
              </a:rPr>
              <a:t>Mecánica</a:t>
            </a:r>
            <a:r>
              <a:rPr lang="en-US" sz="1400" b="1" i="1" dirty="0">
                <a:solidFill>
                  <a:prstClr val="black"/>
                </a:solidFill>
                <a:cs typeface="Times New Roman"/>
              </a:rPr>
              <a:t>: $6,667</a:t>
            </a:r>
          </a:p>
          <a:p>
            <a:pPr marL="189239" indent="-189239">
              <a:spcAft>
                <a:spcPts val="599"/>
              </a:spcAft>
              <a:buFont typeface="Arial" pitchFamily="34" charset="0"/>
              <a:buChar char="•"/>
            </a:pP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Electricidad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, 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accesorios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, 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plomeria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, HVAC</a:t>
            </a:r>
          </a:p>
          <a:p>
            <a:pPr marL="189239" indent="-189239"/>
            <a:r>
              <a:rPr lang="en-US" sz="1400" b="1" i="1" dirty="0" err="1">
                <a:solidFill>
                  <a:prstClr val="black"/>
                </a:solidFill>
                <a:cs typeface="Times New Roman"/>
              </a:rPr>
              <a:t>Otro</a:t>
            </a:r>
            <a:r>
              <a:rPr lang="en-US" sz="1400" b="1" i="1" dirty="0">
                <a:solidFill>
                  <a:prstClr val="black"/>
                </a:solidFill>
                <a:cs typeface="Times New Roman"/>
              </a:rPr>
              <a:t>: $11,675</a:t>
            </a:r>
          </a:p>
          <a:p>
            <a:pPr marL="189239" indent="-189239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300" dirty="0">
                <a:solidFill>
                  <a:prstClr val="black"/>
                </a:solidFill>
                <a:cs typeface="Times New Roman"/>
              </a:rPr>
              <a:t>Demo y 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zafacones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,  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permisos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, 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puesta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en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obra</a:t>
            </a:r>
            <a:r>
              <a:rPr lang="en-US" sz="1300" dirty="0">
                <a:solidFill>
                  <a:prstClr val="black"/>
                </a:solidFill>
                <a:cs typeface="Times New Roman"/>
              </a:rPr>
              <a:t>, </a:t>
            </a:r>
            <a:r>
              <a:rPr lang="en-US" sz="1300" dirty="0" err="1">
                <a:solidFill>
                  <a:prstClr val="black"/>
                </a:solidFill>
                <a:cs typeface="Times New Roman"/>
              </a:rPr>
              <a:t>contingencias</a:t>
            </a:r>
            <a:endParaRPr lang="en-US" sz="1300" dirty="0">
              <a:solidFill>
                <a:prstClr val="black"/>
              </a:solidFill>
              <a:cs typeface="Times New Roman"/>
            </a:endParaRPr>
          </a:p>
          <a:p>
            <a:pPr marL="189239" indent="-189239"/>
            <a:r>
              <a:rPr lang="en-US" sz="1400" b="1" i="1" dirty="0">
                <a:solidFill>
                  <a:prstClr val="black"/>
                </a:solidFill>
                <a:cs typeface="Times New Roman"/>
              </a:rPr>
              <a:t>Total: $89,930</a:t>
            </a:r>
            <a:r>
              <a:rPr lang="en-US" sz="1400" dirty="0">
                <a:solidFill>
                  <a:prstClr val="black"/>
                </a:solidFill>
                <a:cs typeface="Times New Roman"/>
              </a:rPr>
              <a:t> 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93877" y="9124951"/>
            <a:ext cx="6568924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34441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273" y="373268"/>
            <a:ext cx="6654457" cy="974240"/>
          </a:xfrm>
        </p:spPr>
        <p:txBody>
          <a:bodyPr>
            <a:normAutofit/>
          </a:bodyPr>
          <a:lstStyle/>
          <a:p>
            <a:r>
              <a:rPr lang="en-US" sz="3100" dirty="0" err="1"/>
              <a:t>Calendario</a:t>
            </a:r>
            <a:r>
              <a:rPr lang="en-US" sz="3100" dirty="0"/>
              <a:t> de </a:t>
            </a:r>
            <a:r>
              <a:rPr lang="en-US" sz="3100" dirty="0" err="1"/>
              <a:t>Pagos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306" y="1285195"/>
            <a:ext cx="6642048" cy="2002553"/>
          </a:xfrm>
        </p:spPr>
        <p:txBody>
          <a:bodyPr>
            <a:noAutofit/>
          </a:bodyPr>
          <a:lstStyle/>
          <a:p>
            <a:pPr algn="ctr">
              <a:spcAft>
                <a:spcPts val="669"/>
              </a:spcAft>
            </a:pPr>
            <a:r>
              <a:rPr lang="en-US" sz="1300" b="1" dirty="0" err="1"/>
              <a:t>CALENDARIO</a:t>
            </a:r>
            <a:r>
              <a:rPr lang="en-US" sz="1300" b="1" dirty="0"/>
              <a:t> DE </a:t>
            </a:r>
            <a:r>
              <a:rPr lang="en-US" sz="1300" b="1" dirty="0" err="1"/>
              <a:t>PAGOS</a:t>
            </a:r>
            <a:endParaRPr lang="en-US" b="1" dirty="0"/>
          </a:p>
          <a:p>
            <a:pPr>
              <a:spcBef>
                <a:spcPts val="0"/>
              </a:spcBef>
            </a:pPr>
            <a:r>
              <a:rPr lang="en-US" sz="1100" dirty="0"/>
              <a:t>Mark V. Fansler</a:t>
            </a:r>
          </a:p>
          <a:p>
            <a:pPr>
              <a:spcBef>
                <a:spcPts val="0"/>
              </a:spcBef>
            </a:pPr>
            <a:r>
              <a:rPr lang="en-US" sz="1100" dirty="0"/>
              <a:t>M Vincent Assets LLC</a:t>
            </a:r>
          </a:p>
          <a:p>
            <a:pPr>
              <a:spcBef>
                <a:spcPts val="0"/>
              </a:spcBef>
            </a:pPr>
            <a:r>
              <a:rPr lang="en-US" sz="1100" dirty="0"/>
              <a:t>601 River Road</a:t>
            </a:r>
          </a:p>
          <a:p>
            <a:pPr>
              <a:spcBef>
                <a:spcPts val="0"/>
              </a:spcBef>
            </a:pPr>
            <a:r>
              <a:rPr lang="en-US" sz="1100" dirty="0"/>
              <a:t>Wilmington, DE 19809  </a:t>
            </a:r>
          </a:p>
          <a:p>
            <a:pPr>
              <a:spcBef>
                <a:spcPts val="0"/>
              </a:spcBef>
            </a:pPr>
            <a:endParaRPr lang="en-US" sz="11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100" b="1" dirty="0" err="1"/>
              <a:t>DIRECCIÓN</a:t>
            </a:r>
            <a:r>
              <a:rPr lang="en-US" sz="1100" b="1" dirty="0"/>
              <a:t> DEL PROYECTO: </a:t>
            </a:r>
            <a:r>
              <a:rPr lang="en-US" sz="1100" dirty="0"/>
              <a:t>____________________________________________________________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100" b="1" dirty="0" err="1"/>
              <a:t>CONTRATISTA</a:t>
            </a:r>
            <a:r>
              <a:rPr lang="en-US" sz="1100" b="1" dirty="0"/>
              <a:t>: </a:t>
            </a:r>
            <a:r>
              <a:rPr lang="en-US" sz="1100" dirty="0"/>
              <a:t>________________________________________________________________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600" b="1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100" b="1" dirty="0" err="1"/>
              <a:t>Calendario</a:t>
            </a:r>
            <a:r>
              <a:rPr lang="en-US" sz="1100" b="1" dirty="0"/>
              <a:t> de </a:t>
            </a:r>
            <a:r>
              <a:rPr lang="en-US" sz="1100" b="1" dirty="0" err="1"/>
              <a:t>Pagos</a:t>
            </a:r>
            <a:r>
              <a:rPr lang="en-US" sz="1100" b="1" dirty="0"/>
              <a:t> </a:t>
            </a:r>
            <a:r>
              <a:rPr lang="en-US" sz="1100" b="1" dirty="0" err="1"/>
              <a:t>como</a:t>
            </a:r>
            <a:r>
              <a:rPr lang="en-US" sz="1100" b="1" dirty="0"/>
              <a:t> </a:t>
            </a:r>
            <a:r>
              <a:rPr lang="en-US" sz="1100" b="1" dirty="0" err="1"/>
              <a:t>sigue</a:t>
            </a:r>
            <a:r>
              <a:rPr lang="en-US" sz="1100" b="1" dirty="0"/>
              <a:t>:</a:t>
            </a:r>
            <a:endParaRPr lang="en-US" sz="1100" dirty="0"/>
          </a:p>
          <a:p>
            <a:endParaRPr lang="en-US" dirty="0"/>
          </a:p>
          <a:p>
            <a:pPr algn="just"/>
            <a:endParaRPr lang="en-US" sz="600" dirty="0"/>
          </a:p>
          <a:p>
            <a:endParaRPr lang="en-US" sz="1300" b="1" dirty="0">
              <a:solidFill>
                <a:srgbClr val="376092"/>
              </a:solidFill>
            </a:endParaRPr>
          </a:p>
          <a:p>
            <a:endParaRPr lang="en-US" sz="1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26132093"/>
              </p:ext>
            </p:extLst>
          </p:nvPr>
        </p:nvGraphicFramePr>
        <p:xfrm>
          <a:off x="696630" y="3264462"/>
          <a:ext cx="6349117" cy="60973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761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05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524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851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PAGO #</a:t>
                      </a:r>
                      <a:endParaRPr lang="en-US" sz="14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103632" marR="103632" marT="50292" marB="50292">
                    <a:solidFill>
                      <a:srgbClr val="960000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FECHA</a:t>
                      </a:r>
                      <a:endParaRPr lang="en-US" sz="14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103632" marR="77724" marT="0" marB="0" anchor="ctr">
                    <a:solidFill>
                      <a:srgbClr val="960000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MONTO ($)</a:t>
                      </a:r>
                      <a:endParaRPr lang="en-US" sz="14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103632" marR="77724" marT="0" marB="0" anchor="ctr">
                    <a:solidFill>
                      <a:srgbClr val="96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err="1">
                          <a:effectLst/>
                        </a:rPr>
                        <a:t>1mo</a:t>
                      </a:r>
                      <a:r>
                        <a:rPr lang="en-US" sz="1400" kern="1200" baseline="0" dirty="0">
                          <a:effectLst/>
                        </a:rPr>
                        <a:t> </a:t>
                      </a:r>
                      <a:r>
                        <a:rPr lang="en-US" sz="1400" kern="1200" dirty="0">
                          <a:effectLst/>
                        </a:rPr>
                        <a:t>Pago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endParaRPr lang="en-US" sz="14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103632" marR="77724" marT="0" marB="0"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3632" marR="77724" marT="0" marB="0"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3632" marR="77724" marT="0" marB="0"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4375">
                <a:tc gridSpan="3">
                  <a:txBody>
                    <a:bodyPr/>
                    <a:lstStyle/>
                    <a:p>
                      <a:pPr marL="0" marR="0" indent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err="1">
                          <a:effectLst/>
                        </a:rPr>
                        <a:t>Objetivos</a:t>
                      </a:r>
                      <a:r>
                        <a:rPr lang="en-US" sz="1100" kern="1200" baseline="0" dirty="0">
                          <a:effectLst/>
                        </a:rPr>
                        <a:t> y </a:t>
                      </a:r>
                      <a:r>
                        <a:rPr lang="en-US" sz="1100" kern="1200" baseline="0" dirty="0" err="1">
                          <a:effectLst/>
                        </a:rPr>
                        <a:t>Referencias</a:t>
                      </a:r>
                      <a:r>
                        <a:rPr lang="en-US" sz="1100" kern="1200" dirty="0">
                          <a:effectLst/>
                        </a:rPr>
                        <a:t>: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103632" marR="7772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2do Pago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endParaRPr lang="en-US" sz="14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103632" marR="77724" marT="0" marB="0"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3632" marR="77724" marT="0" marB="0"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103632" marR="77724" marT="0" marB="0"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5629">
                <a:tc gridSpan="3">
                  <a:txBody>
                    <a:bodyPr/>
                    <a:lstStyle/>
                    <a:p>
                      <a:pPr marL="0" marR="0" indent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err="1">
                          <a:effectLst/>
                        </a:rPr>
                        <a:t>Objetivos</a:t>
                      </a:r>
                      <a:r>
                        <a:rPr lang="en-US" sz="1100" kern="1200" baseline="0" dirty="0">
                          <a:effectLst/>
                        </a:rPr>
                        <a:t> y </a:t>
                      </a:r>
                      <a:r>
                        <a:rPr lang="en-US" sz="1100" kern="1200" baseline="0" dirty="0" err="1">
                          <a:effectLst/>
                        </a:rPr>
                        <a:t>Referencias</a:t>
                      </a:r>
                      <a:r>
                        <a:rPr lang="en-US" sz="1100" kern="1200" dirty="0">
                          <a:effectLst/>
                        </a:rPr>
                        <a:t>: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103632" marR="7772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err="1">
                          <a:effectLst/>
                        </a:rPr>
                        <a:t>3</a:t>
                      </a:r>
                      <a:r>
                        <a:rPr lang="en-US" sz="1400" kern="1200" baseline="0" dirty="0" err="1">
                          <a:effectLst/>
                        </a:rPr>
                        <a:t>ro</a:t>
                      </a:r>
                      <a:r>
                        <a:rPr lang="en-US" sz="1400" kern="1200" baseline="0" dirty="0">
                          <a:effectLst/>
                        </a:rPr>
                        <a:t> </a:t>
                      </a:r>
                      <a:r>
                        <a:rPr lang="en-US" sz="1400" kern="1200" dirty="0">
                          <a:effectLst/>
                        </a:rPr>
                        <a:t>Pago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endParaRPr lang="en-US" sz="14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103632" marR="77724" marT="0" marB="0"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3632" marR="77724" marT="0" marB="0"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3632" marR="77724" marT="0" marB="0"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5628">
                <a:tc gridSpan="3">
                  <a:txBody>
                    <a:bodyPr/>
                    <a:lstStyle/>
                    <a:p>
                      <a:pPr marL="0" marR="0" indent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err="1">
                          <a:effectLst/>
                        </a:rPr>
                        <a:t>Objetivos</a:t>
                      </a:r>
                      <a:r>
                        <a:rPr lang="en-US" sz="1100" kern="1200" baseline="0" dirty="0">
                          <a:effectLst/>
                        </a:rPr>
                        <a:t> y </a:t>
                      </a:r>
                      <a:r>
                        <a:rPr lang="en-US" sz="1100" kern="1200" baseline="0" dirty="0" err="1">
                          <a:effectLst/>
                        </a:rPr>
                        <a:t>Referencias</a:t>
                      </a:r>
                      <a:r>
                        <a:rPr lang="en-US" sz="1100" kern="1200" dirty="0">
                          <a:effectLst/>
                        </a:rPr>
                        <a:t>: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103632" marR="7772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err="1">
                          <a:effectLst/>
                        </a:rPr>
                        <a:t>4to</a:t>
                      </a:r>
                      <a:r>
                        <a:rPr lang="en-US" sz="1400" kern="1200" dirty="0">
                          <a:effectLst/>
                        </a:rPr>
                        <a:t> Pago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endParaRPr lang="en-US" sz="14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103632" marR="77724" marT="0" marB="0"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3632" marR="77724" marT="0" marB="0"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3632" marR="77724" marT="0" marB="0"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5629">
                <a:tc gridSpan="3">
                  <a:txBody>
                    <a:bodyPr/>
                    <a:lstStyle/>
                    <a:p>
                      <a:pPr marL="0" marR="0" indent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err="1">
                          <a:effectLst/>
                        </a:rPr>
                        <a:t>Objetivos</a:t>
                      </a:r>
                      <a:r>
                        <a:rPr lang="en-US" sz="1100" kern="1200" baseline="0" dirty="0">
                          <a:effectLst/>
                        </a:rPr>
                        <a:t> y </a:t>
                      </a:r>
                      <a:r>
                        <a:rPr lang="en-US" sz="1100" kern="1200" baseline="0" dirty="0" err="1">
                          <a:effectLst/>
                        </a:rPr>
                        <a:t>Referencias</a:t>
                      </a:r>
                      <a:r>
                        <a:rPr lang="en-US" sz="1100" kern="1200" dirty="0">
                          <a:effectLst/>
                        </a:rPr>
                        <a:t>: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103632" marR="7772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37160" marR="0" indent="-13716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5</a:t>
                      </a:r>
                      <a:r>
                        <a:rPr lang="en-US" sz="1400" kern="1200" baseline="0">
                          <a:effectLst/>
                        </a:rPr>
                        <a:t>to </a:t>
                      </a:r>
                      <a:r>
                        <a:rPr lang="en-US" sz="1400" kern="1200">
                          <a:effectLst/>
                        </a:rPr>
                        <a:t>Pago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endParaRPr lang="en-US" sz="14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103632" marR="77724" marT="0" marB="0"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3632" marR="77724" marT="0" marB="0"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103632" marR="77724" marT="0" marB="0"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1517">
                <a:tc gridSpan="3">
                  <a:txBody>
                    <a:bodyPr/>
                    <a:lstStyle/>
                    <a:p>
                      <a:pPr marL="0" marR="0" indent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err="1">
                          <a:effectLst/>
                        </a:rPr>
                        <a:t>Objetivos</a:t>
                      </a:r>
                      <a:r>
                        <a:rPr lang="en-US" sz="1100" kern="1200" baseline="0" dirty="0">
                          <a:effectLst/>
                        </a:rPr>
                        <a:t> y </a:t>
                      </a:r>
                      <a:r>
                        <a:rPr lang="en-US" sz="1100" kern="1200" baseline="0" dirty="0" err="1">
                          <a:effectLst/>
                        </a:rPr>
                        <a:t>Referencias</a:t>
                      </a:r>
                      <a:r>
                        <a:rPr lang="en-US" sz="1100" kern="1200" dirty="0">
                          <a:effectLst/>
                        </a:rPr>
                        <a:t>: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103632" marR="7772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37160" marR="0" indent="-13716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err="1">
                          <a:effectLst/>
                        </a:rPr>
                        <a:t>6</a:t>
                      </a:r>
                      <a:r>
                        <a:rPr lang="en-US" sz="1400" kern="1200" baseline="0" dirty="0" err="1">
                          <a:effectLst/>
                        </a:rPr>
                        <a:t>to</a:t>
                      </a:r>
                      <a:r>
                        <a:rPr lang="en-US" sz="1400" kern="1200" dirty="0">
                          <a:effectLst/>
                        </a:rPr>
                        <a:t> Pago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endParaRPr lang="en-US" sz="14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103632" marR="77724" marT="0" marB="0"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3632" marR="77724" marT="0" marB="0"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103632" marR="77724" marT="0" marB="0"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89741">
                <a:tc gridSpan="3">
                  <a:txBody>
                    <a:bodyPr/>
                    <a:lstStyle/>
                    <a:p>
                      <a:pPr marL="0" marR="0" indent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err="1">
                          <a:effectLst/>
                        </a:rPr>
                        <a:t>Objetivos</a:t>
                      </a:r>
                      <a:r>
                        <a:rPr lang="en-US" sz="1100" kern="1200" baseline="0" dirty="0">
                          <a:effectLst/>
                        </a:rPr>
                        <a:t> y </a:t>
                      </a:r>
                      <a:r>
                        <a:rPr lang="en-US" sz="1100" kern="1200" baseline="0" dirty="0" err="1">
                          <a:effectLst/>
                        </a:rPr>
                        <a:t>Referencias</a:t>
                      </a:r>
                      <a:r>
                        <a:rPr lang="en-US" sz="1100" kern="1200" dirty="0">
                          <a:effectLst/>
                        </a:rPr>
                        <a:t>: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103632" marR="7772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37160" marR="0" indent="-13716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35864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Pago</a:t>
                      </a:r>
                      <a:r>
                        <a:rPr lang="en-US" sz="1400" baseline="0" dirty="0">
                          <a:effectLst/>
                        </a:rPr>
                        <a:t> Final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(a </a:t>
                      </a:r>
                      <a:r>
                        <a:rPr lang="en-US" sz="1400" kern="1200" dirty="0" err="1">
                          <a:effectLst/>
                        </a:rPr>
                        <a:t>trabajo</a:t>
                      </a:r>
                      <a:r>
                        <a:rPr lang="en-US" sz="1400" kern="12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</a:rPr>
                        <a:t>completado</a:t>
                      </a:r>
                      <a:r>
                        <a:rPr lang="en-US" sz="1400" kern="1200" dirty="0">
                          <a:effectLst/>
                        </a:rPr>
                        <a:t>)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endParaRPr lang="en-US" sz="14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103632" marR="129540" marT="0" marB="0"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3632" marR="77724" marT="0" marB="0"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103632" marR="77724" marT="0" marB="0"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82637">
                <a:tc gridSpan="3">
                  <a:txBody>
                    <a:bodyPr/>
                    <a:lstStyle/>
                    <a:p>
                      <a:pPr marL="0" marR="0" lvl="0" indent="0" algn="l" defTabSz="509352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err="1">
                          <a:effectLst/>
                        </a:rPr>
                        <a:t>Objetivos</a:t>
                      </a:r>
                      <a:r>
                        <a:rPr lang="en-US" sz="1100" kern="1200" baseline="0" dirty="0">
                          <a:effectLst/>
                        </a:rPr>
                        <a:t> y </a:t>
                      </a:r>
                      <a:r>
                        <a:rPr lang="en-US" sz="1100" kern="1200" baseline="0" dirty="0" err="1">
                          <a:effectLst/>
                        </a:rPr>
                        <a:t>Referencias</a:t>
                      </a:r>
                      <a:r>
                        <a:rPr lang="en-US" sz="1100" kern="1200" dirty="0">
                          <a:effectLst/>
                        </a:rPr>
                        <a:t>: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kern="1200" dirty="0">
                          <a:effectLst/>
                        </a:rPr>
                        <a:t>HABER</a:t>
                      </a:r>
                      <a:r>
                        <a:rPr lang="en-US" sz="1100" kern="1200" baseline="0" dirty="0">
                          <a:effectLst/>
                        </a:rPr>
                        <a:t> </a:t>
                      </a:r>
                      <a:r>
                        <a:rPr lang="en-US" sz="1100" kern="1200" baseline="0" dirty="0" err="1">
                          <a:effectLst/>
                        </a:rPr>
                        <a:t>COMPLETADO</a:t>
                      </a:r>
                      <a:r>
                        <a:rPr lang="en-US" sz="1100" kern="1200" baseline="0" dirty="0">
                          <a:effectLst/>
                        </a:rPr>
                        <a:t> LA </a:t>
                      </a:r>
                      <a:r>
                        <a:rPr lang="en-US" sz="1100" kern="1200" baseline="0" dirty="0" err="1">
                          <a:effectLst/>
                        </a:rPr>
                        <a:t>LISTA</a:t>
                      </a:r>
                      <a:r>
                        <a:rPr lang="en-US" sz="1100" kern="1200" baseline="0" dirty="0">
                          <a:effectLst/>
                        </a:rPr>
                        <a:t> FINAL DE </a:t>
                      </a:r>
                      <a:r>
                        <a:rPr lang="en-US" sz="1100" kern="1200" baseline="0" dirty="0" err="1">
                          <a:effectLst/>
                        </a:rPr>
                        <a:t>TRABAJOS</a:t>
                      </a:r>
                      <a:r>
                        <a:rPr lang="en-US" sz="1100" kern="1200" baseline="0" dirty="0">
                          <a:effectLst/>
                        </a:rPr>
                        <a:t> Y </a:t>
                      </a:r>
                      <a:r>
                        <a:rPr lang="en-US" sz="1100" kern="1200" baseline="0" dirty="0" err="1">
                          <a:effectLst/>
                        </a:rPr>
                        <a:t>TENER</a:t>
                      </a:r>
                      <a:r>
                        <a:rPr lang="en-US" sz="1100" kern="1200" baseline="0" dirty="0">
                          <a:effectLst/>
                        </a:rPr>
                        <a:t> </a:t>
                      </a:r>
                      <a:r>
                        <a:rPr lang="en-US" sz="1100" kern="1200" baseline="0" dirty="0" err="1">
                          <a:effectLst/>
                        </a:rPr>
                        <a:t>APROBACIÓN</a:t>
                      </a:r>
                      <a:r>
                        <a:rPr lang="en-US" sz="1100" kern="1200" baseline="0" dirty="0">
                          <a:effectLst/>
                        </a:rPr>
                        <a:t> FINAL DEL </a:t>
                      </a:r>
                      <a:r>
                        <a:rPr lang="en-US" sz="1100" kern="1200" baseline="0" dirty="0" err="1">
                          <a:effectLst/>
                        </a:rPr>
                        <a:t>CLIENTE</a:t>
                      </a:r>
                      <a:r>
                        <a:rPr lang="en-US" sz="1100" kern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103632" marR="7772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37160" marR="0" indent="-13716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40286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TOTAL:</a:t>
                      </a:r>
                      <a:endParaRPr lang="en-US" sz="14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103632" marR="77724" marT="0" marB="0"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103632" marR="0" marT="0" marB="0" anchor="ctr"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103632" marR="77724" marT="0" marB="0"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435864">
                <a:tc gridSpan="3"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NOTAS</a:t>
                      </a:r>
                      <a:r>
                        <a:rPr lang="en-US" sz="1400" dirty="0">
                          <a:effectLst/>
                        </a:rPr>
                        <a:t>: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103632" marR="77724" marT="0" marB="0">
                    <a:lnB w="12700" cap="flat" cmpd="sng" algn="ctr">
                      <a:solidFill>
                        <a:srgbClr val="96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37160" marR="0" indent="-13716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orbe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6353" y="9702166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18	CPCON v1 2May17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4522" y="1129241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626279" y="449375"/>
            <a:ext cx="530497" cy="514895"/>
          </a:xfrm>
          <a:prstGeom prst="ellipse">
            <a:avLst/>
          </a:prstGeom>
          <a:gradFill flip="none" rotWithShape="1">
            <a:gsLst>
              <a:gs pos="0">
                <a:srgbClr val="960000">
                  <a:shade val="30000"/>
                  <a:satMod val="115000"/>
                </a:srgbClr>
              </a:gs>
              <a:gs pos="50000">
                <a:srgbClr val="960000">
                  <a:shade val="67500"/>
                  <a:satMod val="115000"/>
                </a:srgbClr>
              </a:gs>
              <a:gs pos="100000">
                <a:srgbClr val="96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70" tIns="50935" rIns="101870" bIns="50935"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2368216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69" y="373268"/>
            <a:ext cx="6873465" cy="974240"/>
          </a:xfrm>
        </p:spPr>
        <p:txBody>
          <a:bodyPr>
            <a:noAutofit/>
          </a:bodyPr>
          <a:lstStyle/>
          <a:p>
            <a:pPr algn="r"/>
            <a:r>
              <a:rPr lang="en-US" sz="3100" dirty="0" err="1"/>
              <a:t>Indemnización</a:t>
            </a:r>
            <a:r>
              <a:rPr lang="en-US" sz="3100" dirty="0"/>
              <a:t> y </a:t>
            </a:r>
            <a:r>
              <a:rPr lang="en-US" sz="3100" dirty="0" err="1"/>
              <a:t>Seguro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349" y="1347018"/>
            <a:ext cx="6617404" cy="771063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000" dirty="0"/>
              <a:t>Mark V. Fansler</a:t>
            </a:r>
          </a:p>
          <a:p>
            <a:pPr>
              <a:spcBef>
                <a:spcPts val="0"/>
              </a:spcBef>
            </a:pPr>
            <a:r>
              <a:rPr lang="en-US" sz="1000" dirty="0"/>
              <a:t>M Vincent Assets LLC</a:t>
            </a:r>
          </a:p>
          <a:p>
            <a:pPr>
              <a:spcBef>
                <a:spcPts val="0"/>
              </a:spcBef>
            </a:pPr>
            <a:r>
              <a:rPr lang="en-US" sz="1000" dirty="0"/>
              <a:t>601 River Road</a:t>
            </a:r>
          </a:p>
          <a:p>
            <a:pPr>
              <a:spcBef>
                <a:spcPts val="0"/>
              </a:spcBef>
            </a:pPr>
            <a:r>
              <a:rPr lang="en-US" sz="1000" dirty="0"/>
              <a:t>Wilmington, DE 19809  </a:t>
            </a:r>
          </a:p>
          <a:p>
            <a:pPr>
              <a:spcBef>
                <a:spcPts val="0"/>
              </a:spcBef>
            </a:pPr>
            <a:endParaRPr lang="en-US" sz="1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b="1" dirty="0" err="1"/>
              <a:t>DIRRECCIÓN</a:t>
            </a:r>
            <a:r>
              <a:rPr lang="en-US" sz="1000" b="1" dirty="0"/>
              <a:t> DEL PROYECTO: </a:t>
            </a:r>
            <a:r>
              <a:rPr lang="en-US" sz="1000" dirty="0"/>
              <a:t>____________________________________________________________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b="1" dirty="0" err="1"/>
              <a:t>CONTRATISTA</a:t>
            </a:r>
            <a:r>
              <a:rPr lang="en-US" sz="1000" b="1" dirty="0"/>
              <a:t>: </a:t>
            </a:r>
            <a:r>
              <a:rPr lang="en-US" sz="1000" dirty="0"/>
              <a:t>________________________________________________________________</a:t>
            </a:r>
          </a:p>
          <a:p>
            <a:pPr>
              <a:spcBef>
                <a:spcPts val="0"/>
              </a:spcBef>
            </a:pPr>
            <a:r>
              <a:rPr lang="en-US" sz="1100" dirty="0"/>
              <a:t> </a:t>
            </a:r>
          </a:p>
          <a:p>
            <a:pPr>
              <a:spcBef>
                <a:spcPts val="0"/>
              </a:spcBef>
            </a:pPr>
            <a:endParaRPr lang="en-US" sz="1100" dirty="0"/>
          </a:p>
          <a:p>
            <a:r>
              <a:rPr lang="en-US" sz="1100" b="1" dirty="0"/>
              <a:t>A.  </a:t>
            </a:r>
            <a:r>
              <a:rPr lang="en-US" sz="1100" b="1" dirty="0" err="1"/>
              <a:t>INDEMNIZACIÓN</a:t>
            </a:r>
            <a:r>
              <a:rPr lang="en-US" sz="1100" b="1" dirty="0"/>
              <a:t> Y </a:t>
            </a:r>
            <a:r>
              <a:rPr lang="en-US" sz="1100" b="1" dirty="0" err="1"/>
              <a:t>PROTECCIÓN</a:t>
            </a:r>
            <a:r>
              <a:rPr lang="en-US" sz="1100" b="1" dirty="0"/>
              <a:t> </a:t>
            </a:r>
            <a:endParaRPr lang="en-US" sz="1100" dirty="0"/>
          </a:p>
          <a:p>
            <a:r>
              <a:rPr lang="en-US" sz="1100" dirty="0"/>
              <a:t>Por </a:t>
            </a:r>
            <a:r>
              <a:rPr lang="en-US" sz="1100" dirty="0" err="1"/>
              <a:t>todo</a:t>
            </a:r>
            <a:r>
              <a:rPr lang="en-US" sz="1100" dirty="0"/>
              <a:t> </a:t>
            </a:r>
            <a:r>
              <a:rPr lang="en-US" sz="1100" dirty="0" err="1"/>
              <a:t>cuanto</a:t>
            </a:r>
            <a:r>
              <a:rPr lang="en-US" sz="1100" dirty="0"/>
              <a:t> </a:t>
            </a:r>
            <a:r>
              <a:rPr lang="en-US" sz="1100" dirty="0" err="1"/>
              <a:t>permitido</a:t>
            </a:r>
            <a:r>
              <a:rPr lang="en-US" sz="1100" dirty="0"/>
              <a:t> </a:t>
            </a:r>
            <a:r>
              <a:rPr lang="en-US" sz="1100" dirty="0" err="1"/>
              <a:t>por</a:t>
            </a:r>
            <a:r>
              <a:rPr lang="en-US" sz="1100" dirty="0"/>
              <a:t> la ley, ____________________  (el </a:t>
            </a:r>
            <a:r>
              <a:rPr lang="en-US" sz="1100" dirty="0" err="1"/>
              <a:t>Contratista</a:t>
            </a:r>
            <a:r>
              <a:rPr lang="en-US" sz="1100" dirty="0"/>
              <a:t>) </a:t>
            </a:r>
            <a:r>
              <a:rPr lang="en-US" sz="1100" dirty="0" err="1"/>
              <a:t>acepta</a:t>
            </a:r>
            <a:r>
              <a:rPr lang="en-US" sz="1100" dirty="0"/>
              <a:t> defender, </a:t>
            </a:r>
            <a:r>
              <a:rPr lang="en-US" sz="1100" dirty="0" err="1"/>
              <a:t>indemnizar</a:t>
            </a:r>
            <a:r>
              <a:rPr lang="en-US" sz="1100" dirty="0"/>
              <a:t> y </a:t>
            </a:r>
            <a:r>
              <a:rPr lang="en-US" sz="1100" dirty="0" err="1"/>
              <a:t>proteger</a:t>
            </a:r>
            <a:r>
              <a:rPr lang="en-US" sz="1100" dirty="0"/>
              <a:t> ____________________  (el </a:t>
            </a:r>
            <a:r>
              <a:rPr lang="en-US" sz="1100" dirty="0" err="1"/>
              <a:t>Dueño</a:t>
            </a:r>
            <a:r>
              <a:rPr lang="en-US" sz="1100" dirty="0"/>
              <a:t>), </a:t>
            </a:r>
            <a:r>
              <a:rPr lang="en-US" sz="1100" dirty="0" err="1"/>
              <a:t>su</a:t>
            </a:r>
            <a:r>
              <a:rPr lang="en-US" sz="1100" dirty="0"/>
              <a:t>/</a:t>
            </a:r>
            <a:r>
              <a:rPr lang="en-US" sz="1100" dirty="0" err="1"/>
              <a:t>sus</a:t>
            </a:r>
            <a:r>
              <a:rPr lang="en-US" sz="1100" dirty="0"/>
              <a:t> </a:t>
            </a:r>
            <a:r>
              <a:rPr lang="en-US" sz="1100" dirty="0" err="1"/>
              <a:t>oficiales</a:t>
            </a:r>
            <a:r>
              <a:rPr lang="en-US" sz="1100" dirty="0"/>
              <a:t>, </a:t>
            </a:r>
            <a:r>
              <a:rPr lang="en-US" sz="1100" dirty="0" err="1"/>
              <a:t>directores</a:t>
            </a:r>
            <a:r>
              <a:rPr lang="en-US" sz="1100" dirty="0"/>
              <a:t>, </a:t>
            </a:r>
            <a:r>
              <a:rPr lang="en-US" sz="1100" dirty="0" err="1"/>
              <a:t>agentes</a:t>
            </a:r>
            <a:r>
              <a:rPr lang="en-US" sz="1100" dirty="0"/>
              <a:t> y </a:t>
            </a:r>
            <a:r>
              <a:rPr lang="en-US" sz="1100" dirty="0" err="1"/>
              <a:t>empleados</a:t>
            </a:r>
            <a:r>
              <a:rPr lang="en-US" sz="1100" dirty="0"/>
              <a:t> de y </a:t>
            </a:r>
            <a:r>
              <a:rPr lang="en-US" sz="1100" dirty="0" err="1"/>
              <a:t>en</a:t>
            </a:r>
            <a:r>
              <a:rPr lang="en-US" sz="1100" dirty="0"/>
              <a:t> contra de </a:t>
            </a:r>
            <a:r>
              <a:rPr lang="en-US" sz="1100" dirty="0" err="1"/>
              <a:t>cualquier</a:t>
            </a:r>
            <a:r>
              <a:rPr lang="en-US" sz="1100" dirty="0"/>
              <a:t> </a:t>
            </a:r>
            <a:r>
              <a:rPr lang="en-US" sz="1100" dirty="0" err="1"/>
              <a:t>reclamación</a:t>
            </a:r>
            <a:r>
              <a:rPr lang="en-US" sz="1100" dirty="0"/>
              <a:t>, </a:t>
            </a:r>
            <a:r>
              <a:rPr lang="en-US" sz="1100" dirty="0" err="1"/>
              <a:t>demanda</a:t>
            </a:r>
            <a:r>
              <a:rPr lang="en-US" sz="1100" dirty="0"/>
              <a:t>, derecho de </a:t>
            </a:r>
            <a:r>
              <a:rPr lang="en-US" sz="1100" dirty="0" err="1"/>
              <a:t>retención</a:t>
            </a:r>
            <a:r>
              <a:rPr lang="en-US" sz="1100" dirty="0"/>
              <a:t>, </a:t>
            </a:r>
            <a:r>
              <a:rPr lang="en-US" sz="1100" dirty="0" err="1"/>
              <a:t>juicio</a:t>
            </a:r>
            <a:r>
              <a:rPr lang="en-US" sz="1100" dirty="0"/>
              <a:t>, </a:t>
            </a:r>
            <a:r>
              <a:rPr lang="en-US" sz="1100" dirty="0" err="1"/>
              <a:t>daño</a:t>
            </a:r>
            <a:r>
              <a:rPr lang="en-US" sz="1100" dirty="0"/>
              <a:t>, </a:t>
            </a:r>
            <a:r>
              <a:rPr lang="en-US" sz="1100" dirty="0" err="1"/>
              <a:t>pérdida</a:t>
            </a:r>
            <a:r>
              <a:rPr lang="en-US" sz="1100" dirty="0"/>
              <a:t> y </a:t>
            </a:r>
            <a:r>
              <a:rPr lang="en-US" sz="1100" dirty="0" err="1"/>
              <a:t>gastos</a:t>
            </a:r>
            <a:r>
              <a:rPr lang="en-US" sz="1100" dirty="0"/>
              <a:t>, </a:t>
            </a:r>
            <a:r>
              <a:rPr lang="en-US" sz="1100" dirty="0" err="1"/>
              <a:t>incluyendo</a:t>
            </a:r>
            <a:r>
              <a:rPr lang="en-US" sz="1100" dirty="0"/>
              <a:t> </a:t>
            </a:r>
            <a:r>
              <a:rPr lang="en-US" sz="1100" dirty="0" err="1"/>
              <a:t>impuestos</a:t>
            </a:r>
            <a:r>
              <a:rPr lang="en-US" sz="1100" dirty="0"/>
              <a:t> </a:t>
            </a:r>
            <a:r>
              <a:rPr lang="en-US" sz="1100" dirty="0" err="1"/>
              <a:t>legales</a:t>
            </a:r>
            <a:r>
              <a:rPr lang="en-US" sz="1100" dirty="0"/>
              <a:t> </a:t>
            </a:r>
            <a:r>
              <a:rPr lang="en-US" sz="1100" dirty="0" err="1"/>
              <a:t>razonables</a:t>
            </a:r>
            <a:r>
              <a:rPr lang="en-US" sz="1100" dirty="0"/>
              <a:t> y </a:t>
            </a:r>
            <a:r>
              <a:rPr lang="en-US" sz="1100" dirty="0" err="1"/>
              <a:t>costo</a:t>
            </a:r>
            <a:r>
              <a:rPr lang="en-US" sz="1100" dirty="0"/>
              <a:t> que </a:t>
            </a:r>
            <a:r>
              <a:rPr lang="en-US" sz="1100" dirty="0" err="1"/>
              <a:t>surjan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 </a:t>
            </a:r>
            <a:r>
              <a:rPr lang="en-US" sz="1100" dirty="0" err="1"/>
              <a:t>todo</a:t>
            </a:r>
            <a:r>
              <a:rPr lang="en-US" sz="1100" dirty="0"/>
              <a:t> o </a:t>
            </a:r>
            <a:r>
              <a:rPr lang="en-US" sz="1100" dirty="0" err="1"/>
              <a:t>en</a:t>
            </a:r>
            <a:r>
              <a:rPr lang="en-US" sz="1100" dirty="0"/>
              <a:t> </a:t>
            </a:r>
            <a:r>
              <a:rPr lang="en-US" sz="1100" dirty="0" err="1"/>
              <a:t>parte</a:t>
            </a:r>
            <a:r>
              <a:rPr lang="en-US" sz="1100" dirty="0"/>
              <a:t> de </a:t>
            </a:r>
            <a:r>
              <a:rPr lang="en-US" sz="1100" dirty="0" err="1"/>
              <a:t>hechos</a:t>
            </a:r>
            <a:r>
              <a:rPr lang="en-US" sz="1100" dirty="0"/>
              <a:t>, </a:t>
            </a:r>
            <a:r>
              <a:rPr lang="en-US" sz="1100" dirty="0" err="1"/>
              <a:t>omisiones</a:t>
            </a:r>
            <a:r>
              <a:rPr lang="en-US" sz="1100" dirty="0"/>
              <a:t>, </a:t>
            </a:r>
            <a:r>
              <a:rPr lang="en-US" sz="1100" dirty="0" err="1"/>
              <a:t>faltas</a:t>
            </a:r>
            <a:r>
              <a:rPr lang="en-US" sz="1100" dirty="0"/>
              <a:t> o </a:t>
            </a:r>
            <a:r>
              <a:rPr lang="en-US" sz="1100" dirty="0" err="1"/>
              <a:t>errores</a:t>
            </a:r>
            <a:r>
              <a:rPr lang="en-US" sz="1100" dirty="0"/>
              <a:t> del </a:t>
            </a:r>
            <a:r>
              <a:rPr lang="en-US" sz="1100" dirty="0" err="1"/>
              <a:t>Contratista</a:t>
            </a:r>
            <a:r>
              <a:rPr lang="en-US" sz="1100" dirty="0"/>
              <a:t>, </a:t>
            </a:r>
            <a:r>
              <a:rPr lang="en-US" sz="1100" dirty="0" err="1"/>
              <a:t>en</a:t>
            </a:r>
            <a:r>
              <a:rPr lang="en-US" sz="1100" dirty="0"/>
              <a:t> </a:t>
            </a:r>
            <a:r>
              <a:rPr lang="en-US" sz="1100" dirty="0" err="1"/>
              <a:t>relación</a:t>
            </a:r>
            <a:r>
              <a:rPr lang="en-US" sz="1100" dirty="0"/>
              <a:t> al </a:t>
            </a:r>
            <a:r>
              <a:rPr lang="en-US" sz="1100" dirty="0" err="1"/>
              <a:t>desempeño</a:t>
            </a:r>
            <a:r>
              <a:rPr lang="en-US" sz="1100" dirty="0"/>
              <a:t> de </a:t>
            </a:r>
            <a:r>
              <a:rPr lang="en-US" sz="1100" dirty="0" err="1"/>
              <a:t>cualquier</a:t>
            </a:r>
            <a:r>
              <a:rPr lang="en-US" sz="1100" dirty="0"/>
              <a:t> </a:t>
            </a:r>
            <a:r>
              <a:rPr lang="en-US" sz="1100" dirty="0" err="1"/>
              <a:t>trabajo</a:t>
            </a:r>
            <a:r>
              <a:rPr lang="en-US" sz="1100" dirty="0"/>
              <a:t> </a:t>
            </a:r>
            <a:r>
              <a:rPr lang="en-US" sz="1100" dirty="0" err="1"/>
              <a:t>por</a:t>
            </a:r>
            <a:r>
              <a:rPr lang="en-US" sz="1100" dirty="0"/>
              <a:t> </a:t>
            </a:r>
            <a:r>
              <a:rPr lang="en-US" sz="1100" dirty="0" err="1"/>
              <a:t>parte</a:t>
            </a:r>
            <a:r>
              <a:rPr lang="en-US" sz="1100" dirty="0"/>
              <a:t> del </a:t>
            </a:r>
            <a:r>
              <a:rPr lang="en-US" sz="1100" dirty="0" err="1"/>
              <a:t>Contratista</a:t>
            </a:r>
            <a:r>
              <a:rPr lang="en-US" sz="1100" dirty="0"/>
              <a:t>, </a:t>
            </a:r>
            <a:r>
              <a:rPr lang="en-US" sz="1100" dirty="0" err="1"/>
              <a:t>sus</a:t>
            </a:r>
            <a:r>
              <a:rPr lang="en-US" sz="1100" dirty="0"/>
              <a:t> </a:t>
            </a:r>
            <a:r>
              <a:rPr lang="en-US" sz="1100" dirty="0" err="1"/>
              <a:t>oficiales</a:t>
            </a:r>
            <a:r>
              <a:rPr lang="en-US" sz="1100" dirty="0"/>
              <a:t>, </a:t>
            </a:r>
            <a:r>
              <a:rPr lang="en-US" sz="1100" dirty="0" err="1"/>
              <a:t>directores</a:t>
            </a:r>
            <a:r>
              <a:rPr lang="en-US" sz="1100" dirty="0"/>
              <a:t>, </a:t>
            </a:r>
            <a:r>
              <a:rPr lang="en-US" sz="1100" dirty="0" err="1"/>
              <a:t>agentes</a:t>
            </a:r>
            <a:r>
              <a:rPr lang="en-US" sz="1100" dirty="0"/>
              <a:t>, </a:t>
            </a:r>
            <a:r>
              <a:rPr lang="en-US" sz="1100" dirty="0" err="1"/>
              <a:t>empleados</a:t>
            </a:r>
            <a:r>
              <a:rPr lang="en-US" sz="1100" dirty="0"/>
              <a:t> y </a:t>
            </a:r>
            <a:r>
              <a:rPr lang="en-US" sz="1100" dirty="0" err="1"/>
              <a:t>subcontratistas</a:t>
            </a:r>
            <a:r>
              <a:rPr lang="en-US" sz="1100" dirty="0"/>
              <a:t>.</a:t>
            </a:r>
          </a:p>
          <a:p>
            <a:r>
              <a:rPr lang="en-US" sz="1100" dirty="0"/>
              <a:t> </a:t>
            </a:r>
          </a:p>
          <a:p>
            <a:r>
              <a:rPr lang="en-US" sz="1100" b="1" dirty="0"/>
              <a:t>B.  </a:t>
            </a:r>
            <a:r>
              <a:rPr lang="en-US" sz="1100" b="1" dirty="0" err="1"/>
              <a:t>SEGURO</a:t>
            </a:r>
            <a:r>
              <a:rPr lang="en-US" sz="1100" dirty="0"/>
              <a:t> </a:t>
            </a:r>
          </a:p>
          <a:p>
            <a:pPr>
              <a:spcBef>
                <a:spcPts val="0"/>
              </a:spcBef>
            </a:pPr>
            <a:endParaRPr lang="en-US" sz="600" dirty="0"/>
          </a:p>
          <a:p>
            <a:pPr marL="191007" indent="-191007">
              <a:buFont typeface="Arial"/>
              <a:buChar char="•"/>
            </a:pPr>
            <a:r>
              <a:rPr lang="en-US" sz="1100" dirty="0"/>
              <a:t>El </a:t>
            </a:r>
            <a:r>
              <a:rPr lang="en-US" sz="1100" dirty="0" err="1"/>
              <a:t>Contratista</a:t>
            </a:r>
            <a:r>
              <a:rPr lang="en-US" sz="1100" dirty="0"/>
              <a:t> </a:t>
            </a:r>
            <a:r>
              <a:rPr lang="en-US" sz="1100" dirty="0" err="1"/>
              <a:t>por</a:t>
            </a:r>
            <a:r>
              <a:rPr lang="en-US" sz="1100" dirty="0"/>
              <a:t> la </a:t>
            </a:r>
            <a:r>
              <a:rPr lang="en-US" sz="1100" dirty="0" err="1"/>
              <a:t>presente</a:t>
            </a:r>
            <a:r>
              <a:rPr lang="en-US" sz="1100" dirty="0"/>
              <a:t> </a:t>
            </a:r>
            <a:r>
              <a:rPr lang="en-US" sz="1100" dirty="0" err="1"/>
              <a:t>acepta</a:t>
            </a:r>
            <a:r>
              <a:rPr lang="en-US" sz="1100" dirty="0"/>
              <a:t> </a:t>
            </a:r>
            <a:r>
              <a:rPr lang="en-US" sz="1100" dirty="0" err="1"/>
              <a:t>buscar</a:t>
            </a:r>
            <a:r>
              <a:rPr lang="en-US" sz="1100" dirty="0"/>
              <a:t> y </a:t>
            </a:r>
            <a:r>
              <a:rPr lang="en-US" sz="1100" dirty="0" err="1"/>
              <a:t>mantener</a:t>
            </a:r>
            <a:r>
              <a:rPr lang="en-US" sz="1100" dirty="0"/>
              <a:t> </a:t>
            </a:r>
            <a:r>
              <a:rPr lang="en-US" sz="1100" dirty="0" err="1"/>
              <a:t>vigente</a:t>
            </a:r>
            <a:r>
              <a:rPr lang="en-US" sz="1100" dirty="0"/>
              <a:t> </a:t>
            </a:r>
            <a:r>
              <a:rPr lang="en-US" sz="1100" dirty="0" err="1"/>
              <a:t>una</a:t>
            </a:r>
            <a:r>
              <a:rPr lang="en-US" sz="1100" dirty="0"/>
              <a:t> </a:t>
            </a:r>
            <a:r>
              <a:rPr lang="en-US" sz="1100" dirty="0" err="1"/>
              <a:t>póliza</a:t>
            </a:r>
            <a:r>
              <a:rPr lang="en-US" sz="1100" dirty="0"/>
              <a:t>/</a:t>
            </a:r>
            <a:r>
              <a:rPr lang="en-US" sz="1100" dirty="0" err="1"/>
              <a:t>pólizas</a:t>
            </a:r>
            <a:r>
              <a:rPr lang="en-US" sz="1100" dirty="0"/>
              <a:t> de </a:t>
            </a:r>
            <a:r>
              <a:rPr lang="en-US" sz="1100" dirty="0" err="1"/>
              <a:t>seguro</a:t>
            </a:r>
            <a:r>
              <a:rPr lang="en-US" sz="1100" dirty="0"/>
              <a:t> para </a:t>
            </a:r>
            <a:r>
              <a:rPr lang="en-US" sz="1100" dirty="0" err="1"/>
              <a:t>cubrir</a:t>
            </a:r>
            <a:r>
              <a:rPr lang="en-US" sz="1100" dirty="0"/>
              <a:t> </a:t>
            </a:r>
            <a:r>
              <a:rPr lang="en-US" sz="1100" dirty="0" err="1"/>
              <a:t>su</a:t>
            </a:r>
            <a:r>
              <a:rPr lang="en-US" sz="1100" dirty="0"/>
              <a:t> </a:t>
            </a:r>
            <a:r>
              <a:rPr lang="en-US" sz="1100" dirty="0" err="1"/>
              <a:t>responsabilidad</a:t>
            </a:r>
            <a:r>
              <a:rPr lang="en-US" sz="1100" dirty="0"/>
              <a:t> </a:t>
            </a:r>
            <a:r>
              <a:rPr lang="en-US" sz="1100" dirty="0" err="1"/>
              <a:t>desde</a:t>
            </a:r>
            <a:r>
              <a:rPr lang="en-US" sz="1100" dirty="0"/>
              <a:t> </a:t>
            </a:r>
            <a:r>
              <a:rPr lang="en-US" sz="1100" dirty="0" err="1"/>
              <a:t>ahora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 </a:t>
            </a:r>
            <a:r>
              <a:rPr lang="en-US" sz="1100" dirty="0" err="1"/>
              <a:t>adelante</a:t>
            </a:r>
            <a:r>
              <a:rPr lang="en-US" sz="1100" dirty="0"/>
              <a:t> y para defender y </a:t>
            </a:r>
            <a:r>
              <a:rPr lang="en-US" sz="1100" dirty="0" err="1"/>
              <a:t>proteger</a:t>
            </a:r>
            <a:r>
              <a:rPr lang="en-US" sz="1100" dirty="0"/>
              <a:t> al </a:t>
            </a:r>
            <a:r>
              <a:rPr lang="en-US" sz="1100" dirty="0" err="1"/>
              <a:t>Dueño</a:t>
            </a:r>
            <a:r>
              <a:rPr lang="en-US" sz="1100" dirty="0"/>
              <a:t> </a:t>
            </a:r>
            <a:r>
              <a:rPr lang="en-US" sz="1100" dirty="0" err="1"/>
              <a:t>por</a:t>
            </a:r>
            <a:r>
              <a:rPr lang="en-US" sz="1100" dirty="0"/>
              <a:t> </a:t>
            </a:r>
            <a:r>
              <a:rPr lang="en-US" sz="1100" dirty="0" err="1"/>
              <a:t>una</a:t>
            </a:r>
            <a:r>
              <a:rPr lang="en-US" sz="1100" dirty="0"/>
              <a:t> </a:t>
            </a:r>
            <a:r>
              <a:rPr lang="en-US" sz="1100" dirty="0" err="1"/>
              <a:t>suma</a:t>
            </a:r>
            <a:r>
              <a:rPr lang="en-US" sz="1100" dirty="0"/>
              <a:t> minima de $1,000,000 </a:t>
            </a:r>
            <a:r>
              <a:rPr lang="en-US" sz="1100" dirty="0" err="1"/>
              <a:t>por</a:t>
            </a:r>
            <a:r>
              <a:rPr lang="en-US" sz="1100" dirty="0"/>
              <a:t> </a:t>
            </a:r>
            <a:r>
              <a:rPr lang="en-US" sz="1100" dirty="0" err="1"/>
              <a:t>cada</a:t>
            </a:r>
            <a:r>
              <a:rPr lang="en-US" sz="1100" dirty="0"/>
              <a:t> </a:t>
            </a:r>
            <a:r>
              <a:rPr lang="en-US" sz="1100" dirty="0" err="1"/>
              <a:t>caso</a:t>
            </a:r>
            <a:r>
              <a:rPr lang="en-US" sz="1100" dirty="0"/>
              <a:t> (u </a:t>
            </a:r>
            <a:r>
              <a:rPr lang="en-US" sz="1100" dirty="0" err="1"/>
              <a:t>otro</a:t>
            </a:r>
            <a:r>
              <a:rPr lang="en-US" sz="1100" dirty="0"/>
              <a:t> </a:t>
            </a:r>
            <a:r>
              <a:rPr lang="en-US" sz="1100" dirty="0" err="1"/>
              <a:t>monto</a:t>
            </a:r>
            <a:r>
              <a:rPr lang="en-US" sz="1100" dirty="0"/>
              <a:t> </a:t>
            </a:r>
            <a:r>
              <a:rPr lang="en-US" sz="1100" dirty="0" err="1"/>
              <a:t>apropiadmente</a:t>
            </a:r>
            <a:r>
              <a:rPr lang="en-US" sz="1100" dirty="0"/>
              <a:t> </a:t>
            </a:r>
            <a:r>
              <a:rPr lang="en-US" sz="1100" dirty="0" err="1"/>
              <a:t>concordado</a:t>
            </a:r>
            <a:r>
              <a:rPr lang="en-US" sz="1100" dirty="0"/>
              <a:t>) </a:t>
            </a:r>
            <a:r>
              <a:rPr lang="en-US" sz="1100" dirty="0" err="1"/>
              <a:t>por</a:t>
            </a:r>
            <a:r>
              <a:rPr lang="en-US" sz="1100" dirty="0"/>
              <a:t> </a:t>
            </a:r>
            <a:r>
              <a:rPr lang="en-US" sz="1100" dirty="0" err="1"/>
              <a:t>daño</a:t>
            </a:r>
            <a:r>
              <a:rPr lang="en-US" sz="1100" dirty="0"/>
              <a:t> personal, </a:t>
            </a:r>
            <a:r>
              <a:rPr lang="en-US" sz="1100" dirty="0" err="1"/>
              <a:t>daño</a:t>
            </a:r>
            <a:r>
              <a:rPr lang="en-US" sz="1100" dirty="0"/>
              <a:t> </a:t>
            </a:r>
            <a:r>
              <a:rPr lang="en-US" sz="1100" dirty="0" err="1"/>
              <a:t>físico</a:t>
            </a:r>
            <a:r>
              <a:rPr lang="en-US" sz="1100" dirty="0"/>
              <a:t> y </a:t>
            </a:r>
            <a:r>
              <a:rPr lang="en-US" sz="1100" dirty="0" err="1"/>
              <a:t>daño</a:t>
            </a:r>
            <a:r>
              <a:rPr lang="en-US" sz="1100" dirty="0"/>
              <a:t> a la </a:t>
            </a:r>
            <a:r>
              <a:rPr lang="en-US" sz="1100" dirty="0" err="1"/>
              <a:t>propiedad</a:t>
            </a:r>
            <a:r>
              <a:rPr lang="en-US" sz="1100" dirty="0"/>
              <a:t>. </a:t>
            </a:r>
          </a:p>
          <a:p>
            <a:pPr marL="191007" indent="-191007">
              <a:buFont typeface="Arial"/>
              <a:buChar char="•"/>
            </a:pPr>
            <a:r>
              <a:rPr lang="en-US" sz="1100" dirty="0" err="1"/>
              <a:t>Dicha</a:t>
            </a:r>
            <a:r>
              <a:rPr lang="en-US" sz="1100" dirty="0"/>
              <a:t> </a:t>
            </a:r>
            <a:r>
              <a:rPr lang="en-US" sz="1100" dirty="0" err="1"/>
              <a:t>Póliza</a:t>
            </a:r>
            <a:r>
              <a:rPr lang="en-US" sz="1100" dirty="0"/>
              <a:t> de </a:t>
            </a:r>
            <a:r>
              <a:rPr lang="en-US" sz="1100" dirty="0" err="1"/>
              <a:t>Seguro</a:t>
            </a:r>
            <a:r>
              <a:rPr lang="en-US" sz="1100" dirty="0"/>
              <a:t> </a:t>
            </a:r>
            <a:r>
              <a:rPr lang="en-US" sz="1100" dirty="0" err="1"/>
              <a:t>debe</a:t>
            </a:r>
            <a:r>
              <a:rPr lang="en-US" sz="1100" dirty="0"/>
              <a:t> de </a:t>
            </a:r>
            <a:r>
              <a:rPr lang="en-US" sz="1100" dirty="0" err="1"/>
              <a:t>nombrar</a:t>
            </a:r>
            <a:r>
              <a:rPr lang="en-US" sz="1100" dirty="0"/>
              <a:t> al </a:t>
            </a:r>
            <a:r>
              <a:rPr lang="en-US" sz="1100" dirty="0" err="1"/>
              <a:t>Dueño</a:t>
            </a:r>
            <a:r>
              <a:rPr lang="en-US" sz="1100" dirty="0"/>
              <a:t> </a:t>
            </a:r>
            <a:r>
              <a:rPr lang="en-US" sz="1100" dirty="0" err="1"/>
              <a:t>como</a:t>
            </a:r>
            <a:r>
              <a:rPr lang="en-US" sz="1100" dirty="0"/>
              <a:t> un </a:t>
            </a:r>
            <a:r>
              <a:rPr lang="en-US" sz="1100" dirty="0" err="1"/>
              <a:t>asegurado</a:t>
            </a:r>
            <a:r>
              <a:rPr lang="en-US" sz="1100" dirty="0"/>
              <a:t> </a:t>
            </a:r>
            <a:r>
              <a:rPr lang="en-US" sz="1100" dirty="0" err="1"/>
              <a:t>adicional</a:t>
            </a:r>
            <a:r>
              <a:rPr lang="en-US" sz="1100" dirty="0"/>
              <a:t> y </a:t>
            </a:r>
            <a:r>
              <a:rPr lang="en-US" sz="1100" dirty="0" err="1"/>
              <a:t>debe</a:t>
            </a:r>
            <a:r>
              <a:rPr lang="en-US" sz="1100" dirty="0"/>
              <a:t> de </a:t>
            </a:r>
            <a:r>
              <a:rPr lang="en-US" sz="1100" dirty="0" err="1"/>
              <a:t>ser</a:t>
            </a:r>
            <a:r>
              <a:rPr lang="en-US" sz="1100" dirty="0"/>
              <a:t> </a:t>
            </a:r>
            <a:r>
              <a:rPr lang="en-US" sz="1100" dirty="0" err="1"/>
              <a:t>prioritaria</a:t>
            </a:r>
            <a:r>
              <a:rPr lang="en-US" sz="1100" dirty="0"/>
              <a:t> </a:t>
            </a:r>
            <a:r>
              <a:rPr lang="en-US" sz="1100" dirty="0" err="1"/>
              <a:t>sobre</a:t>
            </a:r>
            <a:r>
              <a:rPr lang="en-US" sz="1100" dirty="0"/>
              <a:t> </a:t>
            </a:r>
            <a:r>
              <a:rPr lang="en-US" sz="1100" dirty="0" err="1"/>
              <a:t>cualquier</a:t>
            </a:r>
            <a:r>
              <a:rPr lang="en-US" sz="1100" dirty="0"/>
              <a:t> </a:t>
            </a:r>
            <a:r>
              <a:rPr lang="en-US" sz="1100" dirty="0" err="1"/>
              <a:t>otra</a:t>
            </a:r>
            <a:r>
              <a:rPr lang="en-US" sz="1100" dirty="0"/>
              <a:t> </a:t>
            </a:r>
            <a:r>
              <a:rPr lang="en-US" sz="1100" dirty="0" err="1"/>
              <a:t>póliza</a:t>
            </a:r>
            <a:r>
              <a:rPr lang="en-US" sz="1100" dirty="0"/>
              <a:t> de </a:t>
            </a:r>
            <a:r>
              <a:rPr lang="en-US" sz="1100" dirty="0" err="1"/>
              <a:t>seguro</a:t>
            </a:r>
            <a:r>
              <a:rPr lang="en-US" sz="1100" dirty="0"/>
              <a:t>. </a:t>
            </a:r>
          </a:p>
          <a:p>
            <a:pPr marL="191007" indent="-191007">
              <a:buFont typeface="Arial"/>
              <a:buChar char="•"/>
            </a:pPr>
            <a:r>
              <a:rPr lang="en-US" sz="1100" dirty="0"/>
              <a:t>El </a:t>
            </a:r>
            <a:r>
              <a:rPr lang="en-US" sz="1100" dirty="0" err="1"/>
              <a:t>Contratista</a:t>
            </a:r>
            <a:r>
              <a:rPr lang="en-US" sz="1100" dirty="0"/>
              <a:t> </a:t>
            </a:r>
            <a:r>
              <a:rPr lang="en-US" sz="1100" dirty="0" err="1"/>
              <a:t>debe</a:t>
            </a:r>
            <a:r>
              <a:rPr lang="en-US" sz="1100" dirty="0"/>
              <a:t> de </a:t>
            </a:r>
            <a:r>
              <a:rPr lang="en-US" sz="1100" dirty="0" err="1"/>
              <a:t>obtener</a:t>
            </a:r>
            <a:r>
              <a:rPr lang="en-US" sz="1100" dirty="0"/>
              <a:t> y </a:t>
            </a:r>
            <a:r>
              <a:rPr lang="en-US" sz="1100" dirty="0" err="1"/>
              <a:t>mantener</a:t>
            </a:r>
            <a:r>
              <a:rPr lang="en-US" sz="1100" dirty="0"/>
              <a:t> </a:t>
            </a:r>
            <a:r>
              <a:rPr lang="en-US" sz="1100" dirty="0" err="1"/>
              <a:t>vigente</a:t>
            </a:r>
            <a:r>
              <a:rPr lang="en-US" sz="1100" dirty="0"/>
              <a:t> un </a:t>
            </a:r>
            <a:r>
              <a:rPr lang="en-US" sz="1100" dirty="0" err="1"/>
              <a:t>seguro</a:t>
            </a:r>
            <a:r>
              <a:rPr lang="en-US" sz="1100" dirty="0"/>
              <a:t> de </a:t>
            </a:r>
            <a:r>
              <a:rPr lang="en-US" sz="1100" dirty="0" err="1"/>
              <a:t>Compensación</a:t>
            </a:r>
            <a:r>
              <a:rPr lang="en-US" sz="1100" dirty="0"/>
              <a:t> de </a:t>
            </a:r>
            <a:r>
              <a:rPr lang="en-US" sz="1100" dirty="0" err="1"/>
              <a:t>Trabajadores</a:t>
            </a:r>
            <a:r>
              <a:rPr lang="en-US" sz="1100" dirty="0"/>
              <a:t> que </a:t>
            </a:r>
            <a:r>
              <a:rPr lang="en-US" sz="1100" dirty="0" err="1"/>
              <a:t>incluya</a:t>
            </a:r>
            <a:r>
              <a:rPr lang="en-US" sz="1100" dirty="0"/>
              <a:t> la </a:t>
            </a:r>
            <a:r>
              <a:rPr lang="en-US" sz="1100" dirty="0" err="1"/>
              <a:t>Póliza</a:t>
            </a:r>
            <a:r>
              <a:rPr lang="en-US" sz="1100" dirty="0"/>
              <a:t> de </a:t>
            </a:r>
            <a:r>
              <a:rPr lang="en-US" sz="1100" dirty="0" err="1"/>
              <a:t>Empleados</a:t>
            </a:r>
            <a:r>
              <a:rPr lang="en-US" sz="1100" dirty="0"/>
              <a:t> a </a:t>
            </a:r>
            <a:r>
              <a:rPr lang="en-US" sz="1100" dirty="0" err="1"/>
              <a:t>los</a:t>
            </a:r>
            <a:r>
              <a:rPr lang="en-US" sz="1100" dirty="0"/>
              <a:t> </a:t>
            </a:r>
            <a:r>
              <a:rPr lang="en-US" sz="1100" dirty="0" err="1"/>
              <a:t>límites</a:t>
            </a:r>
            <a:r>
              <a:rPr lang="en-US" sz="1100" dirty="0"/>
              <a:t> </a:t>
            </a:r>
            <a:r>
              <a:rPr lang="en-US" sz="1100" dirty="0" err="1"/>
              <a:t>legales</a:t>
            </a:r>
            <a:r>
              <a:rPr lang="en-US" sz="1100" dirty="0"/>
              <a:t> </a:t>
            </a:r>
            <a:r>
              <a:rPr lang="en-US" sz="1100" dirty="0" err="1"/>
              <a:t>consentidos</a:t>
            </a:r>
            <a:r>
              <a:rPr lang="en-US" sz="1100" dirty="0"/>
              <a:t>. </a:t>
            </a:r>
          </a:p>
          <a:p>
            <a:pPr marL="191007" indent="-191007">
              <a:buFont typeface="Arial"/>
              <a:buChar char="•"/>
            </a:pPr>
            <a:r>
              <a:rPr lang="en-US" sz="1100" dirty="0"/>
              <a:t>El </a:t>
            </a:r>
            <a:r>
              <a:rPr lang="en-US" sz="1100" dirty="0" err="1"/>
              <a:t>Contratista</a:t>
            </a:r>
            <a:r>
              <a:rPr lang="en-US" sz="1100" dirty="0"/>
              <a:t> </a:t>
            </a:r>
            <a:r>
              <a:rPr lang="en-US" sz="1100" dirty="0" err="1"/>
              <a:t>otorgará</a:t>
            </a:r>
            <a:r>
              <a:rPr lang="en-US" sz="1100" dirty="0"/>
              <a:t> al </a:t>
            </a:r>
            <a:r>
              <a:rPr lang="en-US" sz="1100" dirty="0" err="1"/>
              <a:t>Dueño</a:t>
            </a:r>
            <a:r>
              <a:rPr lang="en-US" sz="1100" dirty="0"/>
              <a:t> </a:t>
            </a:r>
            <a:r>
              <a:rPr lang="en-US" sz="1100" dirty="0" err="1"/>
              <a:t>certificados</a:t>
            </a:r>
            <a:r>
              <a:rPr lang="en-US" sz="1100" dirty="0"/>
              <a:t> de </a:t>
            </a:r>
            <a:r>
              <a:rPr lang="en-US" sz="1100" dirty="0" err="1"/>
              <a:t>seguro</a:t>
            </a:r>
            <a:r>
              <a:rPr lang="en-US" sz="1100" dirty="0"/>
              <a:t> que </a:t>
            </a:r>
            <a:r>
              <a:rPr lang="en-US" sz="1100" dirty="0" err="1"/>
              <a:t>pongan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 </a:t>
            </a:r>
            <a:r>
              <a:rPr lang="en-US" sz="1100" dirty="0" err="1"/>
              <a:t>evidencia</a:t>
            </a:r>
            <a:r>
              <a:rPr lang="en-US" sz="1100" dirty="0"/>
              <a:t> la </a:t>
            </a:r>
            <a:r>
              <a:rPr lang="en-US" sz="1100" dirty="0" err="1"/>
              <a:t>vigencia</a:t>
            </a:r>
            <a:r>
              <a:rPr lang="en-US" sz="1100" dirty="0"/>
              <a:t> de la </a:t>
            </a:r>
            <a:r>
              <a:rPr lang="en-US" sz="1100" dirty="0" err="1"/>
              <a:t>cobertura</a:t>
            </a:r>
            <a:r>
              <a:rPr lang="en-US" sz="1100" dirty="0"/>
              <a:t> del </a:t>
            </a:r>
            <a:r>
              <a:rPr lang="en-US" sz="1100" dirty="0" err="1"/>
              <a:t>seguro</a:t>
            </a:r>
            <a:r>
              <a:rPr lang="en-US" sz="1100" dirty="0"/>
              <a:t>. </a:t>
            </a:r>
          </a:p>
          <a:p>
            <a:r>
              <a:rPr lang="en-US" sz="1100" dirty="0"/>
              <a:t> </a:t>
            </a:r>
          </a:p>
          <a:p>
            <a:pPr>
              <a:lnSpc>
                <a:spcPct val="140000"/>
              </a:lnSpc>
            </a:pPr>
            <a:r>
              <a:rPr lang="en-US" sz="1100" dirty="0" err="1"/>
              <a:t>Dirección</a:t>
            </a:r>
            <a:r>
              <a:rPr lang="en-US" sz="1100" dirty="0"/>
              <a:t> el Proyecto: ___________________________  </a:t>
            </a:r>
          </a:p>
          <a:p>
            <a:pPr>
              <a:lnSpc>
                <a:spcPct val="140000"/>
              </a:lnSpc>
            </a:pPr>
            <a:r>
              <a:rPr lang="en-US" sz="1100" dirty="0" err="1"/>
              <a:t>Contratista</a:t>
            </a:r>
            <a:r>
              <a:rPr lang="en-US" sz="1100" dirty="0"/>
              <a:t>: _______________________________  </a:t>
            </a:r>
          </a:p>
          <a:p>
            <a:pPr>
              <a:lnSpc>
                <a:spcPct val="140000"/>
              </a:lnSpc>
            </a:pPr>
            <a:r>
              <a:rPr lang="en-US" sz="1100" dirty="0" err="1"/>
              <a:t>Firma</a:t>
            </a:r>
            <a:r>
              <a:rPr lang="en-US" sz="1100" dirty="0"/>
              <a:t> </a:t>
            </a:r>
            <a:r>
              <a:rPr lang="en-US" sz="1100" dirty="0" err="1"/>
              <a:t>Autorizada</a:t>
            </a:r>
            <a:r>
              <a:rPr lang="en-US" sz="1100" dirty="0"/>
              <a:t>: ________________________________________ </a:t>
            </a:r>
            <a:r>
              <a:rPr lang="en-US" sz="1100" dirty="0" err="1"/>
              <a:t>Fecha</a:t>
            </a:r>
            <a:r>
              <a:rPr lang="en-US" sz="1100" dirty="0"/>
              <a:t> __________________</a:t>
            </a:r>
          </a:p>
          <a:p>
            <a:pPr>
              <a:spcBef>
                <a:spcPts val="0"/>
              </a:spcBef>
            </a:pPr>
            <a:r>
              <a:rPr lang="en-US" sz="1100" dirty="0"/>
              <a:t> </a:t>
            </a:r>
          </a:p>
          <a:p>
            <a:r>
              <a:rPr lang="en-US" sz="1000" dirty="0"/>
              <a:t> </a:t>
            </a:r>
          </a:p>
          <a:p>
            <a:r>
              <a:rPr lang="en-US" sz="1000" b="1" dirty="0"/>
              <a:t> </a:t>
            </a:r>
          </a:p>
          <a:p>
            <a:endParaRPr lang="en-US" sz="1000" dirty="0"/>
          </a:p>
          <a:p>
            <a:r>
              <a:rPr lang="en-US" sz="1000" b="1" dirty="0"/>
              <a:t> </a:t>
            </a:r>
            <a:endParaRPr lang="en-US" sz="1000" dirty="0"/>
          </a:p>
          <a:p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259081" y="9702166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19	CPCON v1 2May17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4522" y="1129241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00052" y="454153"/>
            <a:ext cx="530497" cy="514895"/>
          </a:xfrm>
          <a:prstGeom prst="ellipse">
            <a:avLst/>
          </a:prstGeom>
          <a:gradFill flip="none" rotWithShape="1">
            <a:gsLst>
              <a:gs pos="0">
                <a:srgbClr val="960000">
                  <a:shade val="30000"/>
                  <a:satMod val="115000"/>
                </a:srgbClr>
              </a:gs>
              <a:gs pos="50000">
                <a:srgbClr val="960000">
                  <a:shade val="67500"/>
                  <a:satMod val="115000"/>
                </a:srgbClr>
              </a:gs>
              <a:gs pos="100000">
                <a:srgbClr val="96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70" tIns="50935" rIns="101870" bIns="50935" rtlCol="0" anchor="ctr"/>
          <a:lstStyle/>
          <a:p>
            <a:pPr algn="ctr"/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2974873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323" y="373268"/>
            <a:ext cx="6878507" cy="974240"/>
          </a:xfrm>
        </p:spPr>
        <p:txBody>
          <a:bodyPr>
            <a:normAutofit/>
          </a:bodyPr>
          <a:lstStyle/>
          <a:p>
            <a:r>
              <a:rPr lang="en-US" sz="2700" dirty="0" err="1"/>
              <a:t>Objetivos</a:t>
            </a:r>
            <a:r>
              <a:rPr lang="en-US" sz="2700" dirty="0"/>
              <a:t> de </a:t>
            </a:r>
            <a:r>
              <a:rPr lang="en-US" sz="2700" dirty="0" err="1"/>
              <a:t>Renovación</a:t>
            </a:r>
            <a:r>
              <a:rPr lang="en-US" sz="2700" dirty="0"/>
              <a:t> a </a:t>
            </a:r>
            <a:r>
              <a:rPr lang="en-US" sz="2700" dirty="0" err="1"/>
              <a:t>Corto</a:t>
            </a:r>
            <a:r>
              <a:rPr lang="en-US" sz="2700" dirty="0"/>
              <a:t> y Largo </a:t>
            </a:r>
            <a:r>
              <a:rPr lang="en-US" sz="2700" dirty="0" err="1"/>
              <a:t>Plazo</a:t>
            </a:r>
            <a:endParaRPr lang="en-US" sz="27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7682" y="1150694"/>
            <a:ext cx="6617231" cy="3410417"/>
          </a:xfrm>
          <a:prstGeom prst="rect">
            <a:avLst/>
          </a:prstGeom>
        </p:spPr>
        <p:txBody>
          <a:bodyPr vert="horz" lIns="101870" tIns="50935" rIns="101870" bIns="50935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calidad</a:t>
            </a:r>
            <a:r>
              <a:rPr lang="en-US" sz="1300" dirty="0"/>
              <a:t> de </a:t>
            </a:r>
            <a:r>
              <a:rPr lang="en-US" sz="1300" dirty="0" err="1"/>
              <a:t>profesionales</a:t>
            </a:r>
            <a:r>
              <a:rPr lang="en-US" sz="1300" dirty="0"/>
              <a:t> de </a:t>
            </a:r>
            <a:r>
              <a:rPr lang="en-US" sz="1300" dirty="0" err="1"/>
              <a:t>bienes</a:t>
            </a:r>
            <a:r>
              <a:rPr lang="en-US" sz="1300" dirty="0"/>
              <a:t> </a:t>
            </a:r>
            <a:r>
              <a:rPr lang="en-US" sz="1300" dirty="0" err="1"/>
              <a:t>raíces</a:t>
            </a:r>
            <a:r>
              <a:rPr lang="en-US" sz="1300" dirty="0"/>
              <a:t> </a:t>
            </a:r>
            <a:r>
              <a:rPr lang="en-US" sz="1300" dirty="0" err="1"/>
              <a:t>bien</a:t>
            </a:r>
            <a:r>
              <a:rPr lang="en-US" sz="1300" dirty="0"/>
              <a:t> </a:t>
            </a:r>
            <a:r>
              <a:rPr lang="en-US" sz="1300" dirty="0" err="1"/>
              <a:t>establecidos</a:t>
            </a:r>
            <a:r>
              <a:rPr lang="en-US" sz="1300" dirty="0"/>
              <a:t>, </a:t>
            </a:r>
            <a:r>
              <a:rPr lang="en-US" sz="1300" dirty="0" err="1"/>
              <a:t>estamos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este</a:t>
            </a:r>
            <a:r>
              <a:rPr lang="en-US" sz="1300" dirty="0"/>
              <a:t> </a:t>
            </a:r>
            <a:r>
              <a:rPr lang="en-US" sz="1300" dirty="0" err="1"/>
              <a:t>negocio</a:t>
            </a:r>
            <a:r>
              <a:rPr lang="en-US" sz="1300" dirty="0"/>
              <a:t> </a:t>
            </a:r>
            <a:r>
              <a:rPr lang="en-US" sz="1300" dirty="0" err="1"/>
              <a:t>por</a:t>
            </a:r>
            <a:r>
              <a:rPr lang="en-US" sz="1300" dirty="0"/>
              <a:t> el largo </a:t>
            </a:r>
            <a:r>
              <a:rPr lang="en-US" sz="1300" dirty="0" err="1"/>
              <a:t>plazo</a:t>
            </a:r>
            <a:r>
              <a:rPr lang="en-US" sz="1300" dirty="0"/>
              <a:t>. </a:t>
            </a:r>
            <a:r>
              <a:rPr lang="en-US" sz="1300" dirty="0" err="1"/>
              <a:t>Dedicamos</a:t>
            </a:r>
            <a:r>
              <a:rPr lang="en-US" sz="1300" dirty="0"/>
              <a:t> </a:t>
            </a:r>
            <a:r>
              <a:rPr lang="en-US" sz="1300" dirty="0" err="1"/>
              <a:t>alta</a:t>
            </a:r>
            <a:r>
              <a:rPr lang="en-US" sz="1300" dirty="0"/>
              <a:t> </a:t>
            </a:r>
            <a:r>
              <a:rPr lang="en-US" sz="1300" dirty="0" err="1"/>
              <a:t>prioridad</a:t>
            </a:r>
            <a:r>
              <a:rPr lang="en-US" sz="1300" dirty="0"/>
              <a:t> al </a:t>
            </a:r>
            <a:r>
              <a:rPr lang="en-US" sz="1300" dirty="0" err="1"/>
              <a:t>desarrollo</a:t>
            </a:r>
            <a:r>
              <a:rPr lang="en-US" sz="1300" dirty="0"/>
              <a:t> de </a:t>
            </a:r>
            <a:r>
              <a:rPr lang="en-US" sz="1300" b="1" dirty="0" err="1">
                <a:solidFill>
                  <a:srgbClr val="C00000"/>
                </a:solidFill>
              </a:rPr>
              <a:t>relaciones</a:t>
            </a:r>
            <a:r>
              <a:rPr lang="en-US" sz="1300" b="1" dirty="0">
                <a:solidFill>
                  <a:srgbClr val="C00000"/>
                </a:solidFill>
              </a:rPr>
              <a:t> a largo </a:t>
            </a:r>
            <a:r>
              <a:rPr lang="en-US" sz="1300" b="1" dirty="0" err="1">
                <a:solidFill>
                  <a:srgbClr val="C00000"/>
                </a:solidFill>
              </a:rPr>
              <a:t>plazo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dirty="0"/>
              <a:t>con </a:t>
            </a:r>
            <a:r>
              <a:rPr lang="en-US" sz="1300" dirty="0" err="1"/>
              <a:t>nuestros</a:t>
            </a:r>
            <a:r>
              <a:rPr lang="en-US" sz="1300" dirty="0"/>
              <a:t> </a:t>
            </a:r>
            <a:r>
              <a:rPr lang="en-US" sz="1300" dirty="0" err="1"/>
              <a:t>clientes</a:t>
            </a:r>
            <a:r>
              <a:rPr lang="en-US" sz="1300" dirty="0"/>
              <a:t> y </a:t>
            </a:r>
            <a:r>
              <a:rPr lang="en-US" sz="1300" dirty="0" err="1"/>
              <a:t>nuestros</a:t>
            </a:r>
            <a:r>
              <a:rPr lang="en-US" sz="1300" dirty="0"/>
              <a:t> </a:t>
            </a:r>
            <a:r>
              <a:rPr lang="en-US" sz="1300" dirty="0" err="1"/>
              <a:t>contratistas</a:t>
            </a:r>
            <a:r>
              <a:rPr lang="en-US" sz="1300" dirty="0"/>
              <a:t> para que </a:t>
            </a:r>
            <a:r>
              <a:rPr lang="en-US" sz="1300" dirty="0" err="1"/>
              <a:t>todos</a:t>
            </a:r>
            <a:r>
              <a:rPr lang="en-US" sz="1300" dirty="0"/>
              <a:t> </a:t>
            </a:r>
            <a:r>
              <a:rPr lang="en-US" sz="1300" dirty="0" err="1"/>
              <a:t>podamos</a:t>
            </a:r>
            <a:r>
              <a:rPr lang="en-US" sz="1300" dirty="0"/>
              <a:t> </a:t>
            </a:r>
            <a:r>
              <a:rPr lang="en-US" sz="1300" dirty="0" err="1"/>
              <a:t>alcanzar</a:t>
            </a:r>
            <a:r>
              <a:rPr lang="en-US" sz="1300" dirty="0"/>
              <a:t> </a:t>
            </a:r>
            <a:r>
              <a:rPr lang="en-US" sz="1300" dirty="0" err="1"/>
              <a:t>nuestros</a:t>
            </a:r>
            <a:r>
              <a:rPr lang="en-US" sz="1300" dirty="0"/>
              <a:t> </a:t>
            </a:r>
            <a:r>
              <a:rPr lang="en-US" sz="1300" dirty="0" err="1"/>
              <a:t>objetivos</a:t>
            </a:r>
            <a:r>
              <a:rPr lang="en-US" sz="1300" dirty="0"/>
              <a:t>. </a:t>
            </a:r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r>
              <a:rPr lang="en-US" sz="1300" dirty="0"/>
              <a:t> </a:t>
            </a:r>
          </a:p>
          <a:p>
            <a:pPr>
              <a:spcBef>
                <a:spcPts val="0"/>
              </a:spcBef>
              <a:spcAft>
                <a:spcPts val="334"/>
              </a:spcAft>
            </a:pPr>
            <a:r>
              <a:rPr lang="en-US" sz="1600" b="1" dirty="0" err="1"/>
              <a:t>OBJETIVOS</a:t>
            </a:r>
            <a:r>
              <a:rPr lang="en-US" sz="1600" b="1" dirty="0"/>
              <a:t> A </a:t>
            </a:r>
            <a:r>
              <a:rPr lang="en-US" sz="1600" b="1" dirty="0" err="1"/>
              <a:t>CORTO</a:t>
            </a:r>
            <a:r>
              <a:rPr lang="en-US" sz="1600" b="1" dirty="0"/>
              <a:t> </a:t>
            </a:r>
            <a:r>
              <a:rPr lang="en-US" sz="1600" b="1" dirty="0" err="1"/>
              <a:t>PLAZO</a:t>
            </a:r>
            <a:endParaRPr lang="en-US" sz="1600" b="1" dirty="0"/>
          </a:p>
          <a:p>
            <a:pPr>
              <a:spcBef>
                <a:spcPts val="0"/>
              </a:spcBef>
            </a:pPr>
            <a:r>
              <a:rPr lang="en-US" sz="1300" dirty="0" err="1"/>
              <a:t>Nuestro</a:t>
            </a:r>
            <a:r>
              <a:rPr lang="en-US" sz="1300" dirty="0"/>
              <a:t> </a:t>
            </a:r>
            <a:r>
              <a:rPr lang="en-US" sz="1300" dirty="0" err="1"/>
              <a:t>objetivo</a:t>
            </a:r>
            <a:r>
              <a:rPr lang="en-US" sz="1300" dirty="0"/>
              <a:t> a </a:t>
            </a:r>
            <a:r>
              <a:rPr lang="en-US" sz="1300" dirty="0" err="1"/>
              <a:t>corto</a:t>
            </a:r>
            <a:r>
              <a:rPr lang="en-US" sz="1300" dirty="0"/>
              <a:t> </a:t>
            </a:r>
            <a:r>
              <a:rPr lang="en-US" sz="1300" dirty="0" err="1"/>
              <a:t>plazo</a:t>
            </a:r>
            <a:r>
              <a:rPr lang="en-US" sz="1300" dirty="0"/>
              <a:t> </a:t>
            </a:r>
            <a:r>
              <a:rPr lang="en-US" sz="1300" dirty="0" err="1"/>
              <a:t>es</a:t>
            </a:r>
            <a:r>
              <a:rPr lang="en-US" sz="1300" dirty="0"/>
              <a:t> </a:t>
            </a:r>
            <a:r>
              <a:rPr lang="en-US" sz="1300" dirty="0" err="1"/>
              <a:t>expandir</a:t>
            </a:r>
            <a:r>
              <a:rPr lang="en-US" sz="1300" dirty="0"/>
              <a:t> de </a:t>
            </a:r>
            <a:r>
              <a:rPr lang="en-US" sz="1300" dirty="0" err="1"/>
              <a:t>manera</a:t>
            </a:r>
            <a:r>
              <a:rPr lang="en-US" sz="1300" dirty="0"/>
              <a:t> </a:t>
            </a:r>
            <a:r>
              <a:rPr lang="en-US" sz="1300" dirty="0" err="1"/>
              <a:t>agresiva</a:t>
            </a:r>
            <a:r>
              <a:rPr lang="en-US" sz="1300" dirty="0"/>
              <a:t> la </a:t>
            </a:r>
            <a:r>
              <a:rPr lang="en-US" sz="1300" dirty="0" err="1"/>
              <a:t>presencia</a:t>
            </a:r>
            <a:r>
              <a:rPr lang="en-US" sz="1300" dirty="0"/>
              <a:t> de </a:t>
            </a:r>
            <a:r>
              <a:rPr lang="en-US" sz="1300" dirty="0" err="1"/>
              <a:t>nuestro</a:t>
            </a:r>
            <a:r>
              <a:rPr lang="en-US" sz="1300" dirty="0"/>
              <a:t> </a:t>
            </a:r>
            <a:r>
              <a:rPr lang="en-US" sz="1300" dirty="0" err="1"/>
              <a:t>negocio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el </a:t>
            </a:r>
            <a:r>
              <a:rPr lang="en-US" sz="1300" dirty="0" err="1"/>
              <a:t>área</a:t>
            </a:r>
            <a:r>
              <a:rPr lang="en-US" sz="1300" dirty="0"/>
              <a:t> local de Wilmington y </a:t>
            </a:r>
            <a:r>
              <a:rPr lang="en-US" sz="1300" dirty="0" err="1"/>
              <a:t>sus</a:t>
            </a:r>
            <a:r>
              <a:rPr lang="en-US" sz="1300" dirty="0"/>
              <a:t> </a:t>
            </a:r>
            <a:r>
              <a:rPr lang="en-US" sz="1300" dirty="0" err="1"/>
              <a:t>negocios</a:t>
            </a:r>
            <a:r>
              <a:rPr lang="en-US" sz="1300" dirty="0"/>
              <a:t> de </a:t>
            </a:r>
            <a:r>
              <a:rPr lang="en-US" sz="1300" dirty="0" err="1"/>
              <a:t>alrededor</a:t>
            </a:r>
            <a:r>
              <a:rPr lang="en-US" sz="1300" dirty="0"/>
              <a:t>. </a:t>
            </a:r>
            <a:r>
              <a:rPr lang="en-US" sz="1300" dirty="0" err="1"/>
              <a:t>Basándonos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nuestra</a:t>
            </a:r>
            <a:r>
              <a:rPr lang="en-US" sz="1300" dirty="0"/>
              <a:t> </a:t>
            </a:r>
            <a:r>
              <a:rPr lang="en-US" sz="1300" dirty="0" err="1"/>
              <a:t>experiencia</a:t>
            </a:r>
            <a:r>
              <a:rPr lang="en-US" sz="1300" dirty="0"/>
              <a:t> </a:t>
            </a:r>
            <a:r>
              <a:rPr lang="en-US" sz="1300" dirty="0" err="1"/>
              <a:t>pasada</a:t>
            </a:r>
            <a:r>
              <a:rPr lang="en-US" sz="1300" dirty="0"/>
              <a:t> y </a:t>
            </a:r>
            <a:r>
              <a:rPr lang="en-US" sz="1300" dirty="0" err="1"/>
              <a:t>nuestra</a:t>
            </a:r>
            <a:r>
              <a:rPr lang="en-US" sz="1300" dirty="0"/>
              <a:t> </a:t>
            </a:r>
            <a:r>
              <a:rPr lang="en-US" sz="1300" dirty="0" err="1"/>
              <a:t>creciente</a:t>
            </a:r>
            <a:r>
              <a:rPr lang="en-US" sz="1300" dirty="0"/>
              <a:t> red de </a:t>
            </a:r>
            <a:r>
              <a:rPr lang="en-US" sz="1300" dirty="0" err="1"/>
              <a:t>recursos</a:t>
            </a:r>
            <a:r>
              <a:rPr lang="en-US" sz="1300" dirty="0"/>
              <a:t>, </a:t>
            </a:r>
            <a:r>
              <a:rPr lang="en-US" sz="1300" dirty="0" err="1"/>
              <a:t>renovamos</a:t>
            </a:r>
            <a:r>
              <a:rPr lang="en-US" sz="1300" dirty="0"/>
              <a:t> </a:t>
            </a:r>
            <a:r>
              <a:rPr lang="en-US" sz="1300" dirty="0" err="1"/>
              <a:t>típicamente</a:t>
            </a:r>
            <a:r>
              <a:rPr lang="en-US" sz="1300" dirty="0"/>
              <a:t> </a:t>
            </a:r>
            <a:r>
              <a:rPr lang="en-US" sz="1300" b="1" dirty="0">
                <a:solidFill>
                  <a:srgbClr val="C00000"/>
                </a:solidFill>
              </a:rPr>
              <a:t>3-4 casas a la </a:t>
            </a:r>
            <a:r>
              <a:rPr lang="en-US" sz="1300" b="1" dirty="0" err="1">
                <a:solidFill>
                  <a:srgbClr val="C00000"/>
                </a:solidFill>
              </a:rPr>
              <a:t>vez</a:t>
            </a:r>
            <a:r>
              <a:rPr lang="en-US" sz="1300" dirty="0"/>
              <a:t>, y </a:t>
            </a:r>
            <a:r>
              <a:rPr lang="en-US" sz="1300" dirty="0" err="1"/>
              <a:t>pretendemos</a:t>
            </a:r>
            <a:r>
              <a:rPr lang="en-US" sz="1300" dirty="0"/>
              <a:t> </a:t>
            </a:r>
            <a:r>
              <a:rPr lang="en-US" sz="1300" dirty="0" err="1"/>
              <a:t>adquirir</a:t>
            </a:r>
            <a:r>
              <a:rPr lang="en-US" sz="1300" dirty="0"/>
              <a:t> y </a:t>
            </a:r>
            <a:r>
              <a:rPr lang="en-US" sz="1300" dirty="0" err="1"/>
              <a:t>renovar</a:t>
            </a:r>
            <a:r>
              <a:rPr lang="en-US" sz="1300" dirty="0"/>
              <a:t> </a:t>
            </a:r>
            <a:r>
              <a:rPr lang="en-US" sz="1300" dirty="0" err="1"/>
              <a:t>propiedades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renta</a:t>
            </a:r>
            <a:r>
              <a:rPr lang="en-US" sz="1300" dirty="0"/>
              <a:t> </a:t>
            </a:r>
            <a:r>
              <a:rPr lang="en-US" sz="1300" dirty="0" err="1"/>
              <a:t>según</a:t>
            </a:r>
            <a:r>
              <a:rPr lang="en-US" sz="1300" dirty="0"/>
              <a:t> se </a:t>
            </a:r>
            <a:r>
              <a:rPr lang="en-US" sz="1300" dirty="0" err="1"/>
              <a:t>presente</a:t>
            </a:r>
            <a:r>
              <a:rPr lang="en-US" sz="1300" dirty="0"/>
              <a:t> la </a:t>
            </a:r>
            <a:r>
              <a:rPr lang="en-US" sz="1300" dirty="0" err="1"/>
              <a:t>oportunidad</a:t>
            </a:r>
            <a:r>
              <a:rPr lang="en-US" sz="1300" dirty="0"/>
              <a:t>. </a:t>
            </a:r>
            <a:r>
              <a:rPr lang="en-US" sz="1300" dirty="0" err="1"/>
              <a:t>Nuestros</a:t>
            </a:r>
            <a:r>
              <a:rPr lang="en-US" sz="1300" dirty="0"/>
              <a:t> budgets de </a:t>
            </a:r>
            <a:r>
              <a:rPr lang="en-US" sz="1300" dirty="0" err="1"/>
              <a:t>renovación</a:t>
            </a:r>
            <a:r>
              <a:rPr lang="en-US" sz="1300" dirty="0"/>
              <a:t> </a:t>
            </a:r>
            <a:r>
              <a:rPr lang="en-US" sz="1300" dirty="0" err="1"/>
              <a:t>oscilan</a:t>
            </a:r>
            <a:r>
              <a:rPr lang="en-US" sz="1300" dirty="0"/>
              <a:t> </a:t>
            </a:r>
            <a:r>
              <a:rPr lang="en-US" sz="1300" dirty="0" err="1"/>
              <a:t>típicamente</a:t>
            </a:r>
            <a:r>
              <a:rPr lang="en-US" sz="1300" dirty="0"/>
              <a:t> entre </a:t>
            </a:r>
            <a:r>
              <a:rPr lang="en-US" sz="1300" dirty="0" err="1"/>
              <a:t>los</a:t>
            </a:r>
            <a:r>
              <a:rPr lang="en-US" sz="1300" dirty="0"/>
              <a:t> $90,000 y </a:t>
            </a:r>
            <a:r>
              <a:rPr lang="en-US" sz="1300" dirty="0" err="1"/>
              <a:t>los</a:t>
            </a:r>
            <a:r>
              <a:rPr lang="en-US" sz="1300" dirty="0"/>
              <a:t> $130,000 para </a:t>
            </a:r>
            <a:r>
              <a:rPr lang="en-US" sz="1300" dirty="0" err="1"/>
              <a:t>hogares</a:t>
            </a:r>
            <a:r>
              <a:rPr lang="en-US" sz="1300" dirty="0"/>
              <a:t> de </a:t>
            </a:r>
            <a:r>
              <a:rPr lang="en-US" sz="1300" dirty="0" err="1"/>
              <a:t>una</a:t>
            </a:r>
            <a:r>
              <a:rPr lang="en-US" sz="1300" dirty="0"/>
              <a:t> sola </a:t>
            </a:r>
            <a:r>
              <a:rPr lang="en-US" sz="1300" dirty="0" err="1"/>
              <a:t>familia</a:t>
            </a:r>
            <a:r>
              <a:rPr lang="en-US" sz="1300" dirty="0"/>
              <a:t>; </a:t>
            </a:r>
            <a:r>
              <a:rPr lang="en-US" sz="1300" dirty="0" err="1"/>
              <a:t>los</a:t>
            </a:r>
            <a:r>
              <a:rPr lang="en-US" sz="1300" dirty="0"/>
              <a:t> </a:t>
            </a:r>
            <a:r>
              <a:rPr lang="en-US" sz="1300" dirty="0" err="1"/>
              <a:t>costos</a:t>
            </a:r>
            <a:r>
              <a:rPr lang="en-US" sz="1300" dirty="0"/>
              <a:t> para </a:t>
            </a:r>
            <a:r>
              <a:rPr lang="en-US" sz="1300" dirty="0" err="1"/>
              <a:t>renovación</a:t>
            </a:r>
            <a:r>
              <a:rPr lang="en-US" sz="1300" dirty="0"/>
              <a:t> de </a:t>
            </a:r>
            <a:r>
              <a:rPr lang="en-US" sz="1300" dirty="0" err="1"/>
              <a:t>propiedades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alquiler</a:t>
            </a:r>
            <a:r>
              <a:rPr lang="en-US" sz="1300" dirty="0"/>
              <a:t> son </a:t>
            </a:r>
            <a:r>
              <a:rPr lang="en-US" sz="1300" dirty="0" err="1"/>
              <a:t>inferiores</a:t>
            </a:r>
            <a:r>
              <a:rPr lang="en-US" sz="1300" dirty="0"/>
              <a:t>. El </a:t>
            </a:r>
            <a:r>
              <a:rPr lang="en-US" sz="1300" dirty="0" err="1"/>
              <a:t>lapso</a:t>
            </a:r>
            <a:r>
              <a:rPr lang="en-US" sz="1300" dirty="0"/>
              <a:t> de </a:t>
            </a:r>
            <a:r>
              <a:rPr lang="en-US" sz="1300" dirty="0" err="1"/>
              <a:t>tiempo</a:t>
            </a:r>
            <a:r>
              <a:rPr lang="en-US" sz="1300" dirty="0"/>
              <a:t> para </a:t>
            </a:r>
            <a:r>
              <a:rPr lang="en-US" sz="1300" dirty="0" err="1"/>
              <a:t>terminar</a:t>
            </a:r>
            <a:r>
              <a:rPr lang="en-US" sz="1300" dirty="0"/>
              <a:t> un </a:t>
            </a:r>
            <a:r>
              <a:rPr lang="en-US" sz="1300" dirty="0" err="1"/>
              <a:t>proyecto</a:t>
            </a:r>
            <a:r>
              <a:rPr lang="en-US" sz="1300" dirty="0"/>
              <a:t> </a:t>
            </a:r>
            <a:r>
              <a:rPr lang="en-US" sz="1300" dirty="0" err="1"/>
              <a:t>es</a:t>
            </a:r>
            <a:r>
              <a:rPr lang="en-US" sz="1300" dirty="0"/>
              <a:t> </a:t>
            </a:r>
            <a:r>
              <a:rPr lang="en-US" sz="1300" dirty="0" err="1"/>
              <a:t>tipicamente</a:t>
            </a:r>
            <a:r>
              <a:rPr lang="en-US" sz="1300" dirty="0"/>
              <a:t> de </a:t>
            </a:r>
            <a:r>
              <a:rPr lang="en-US" sz="1300" b="1" dirty="0">
                <a:solidFill>
                  <a:srgbClr val="C00000"/>
                </a:solidFill>
              </a:rPr>
              <a:t>1 a 3 </a:t>
            </a:r>
            <a:r>
              <a:rPr lang="en-US" sz="1300" b="1" dirty="0" err="1">
                <a:solidFill>
                  <a:srgbClr val="C00000"/>
                </a:solidFill>
              </a:rPr>
              <a:t>meses</a:t>
            </a:r>
            <a:r>
              <a:rPr lang="en-US" sz="1300" dirty="0"/>
              <a:t>. </a:t>
            </a:r>
            <a:r>
              <a:rPr lang="en-US" sz="1300" dirty="0" err="1"/>
              <a:t>Nuestro</a:t>
            </a:r>
            <a:r>
              <a:rPr lang="en-US" sz="1300" dirty="0"/>
              <a:t> </a:t>
            </a:r>
            <a:r>
              <a:rPr lang="en-US" sz="1300" dirty="0" err="1"/>
              <a:t>objetivo</a:t>
            </a:r>
            <a:r>
              <a:rPr lang="en-US" sz="1300" dirty="0"/>
              <a:t> </a:t>
            </a:r>
            <a:r>
              <a:rPr lang="en-US" sz="1300" dirty="0" err="1"/>
              <a:t>es</a:t>
            </a:r>
            <a:r>
              <a:rPr lang="en-US" sz="1300" dirty="0"/>
              <a:t> </a:t>
            </a:r>
            <a:r>
              <a:rPr lang="en-US" sz="1300" dirty="0" err="1"/>
              <a:t>terminar</a:t>
            </a:r>
            <a:r>
              <a:rPr lang="en-US" sz="1300" dirty="0"/>
              <a:t> y vender </a:t>
            </a:r>
            <a:r>
              <a:rPr lang="en-US" sz="1300" dirty="0" err="1"/>
              <a:t>nuestros</a:t>
            </a:r>
            <a:r>
              <a:rPr lang="en-US" sz="1300" dirty="0"/>
              <a:t> </a:t>
            </a:r>
            <a:r>
              <a:rPr lang="en-US" sz="1300" dirty="0" err="1"/>
              <a:t>proyectos</a:t>
            </a:r>
            <a:r>
              <a:rPr lang="en-US" sz="1300" dirty="0"/>
              <a:t> </a:t>
            </a:r>
            <a:r>
              <a:rPr lang="en-US" sz="1300" dirty="0" err="1"/>
              <a:t>rápidamente</a:t>
            </a:r>
            <a:r>
              <a:rPr lang="en-US" sz="1300" dirty="0"/>
              <a:t>, para </a:t>
            </a:r>
            <a:r>
              <a:rPr lang="en-US" sz="1300" dirty="0" err="1"/>
              <a:t>así</a:t>
            </a:r>
            <a:r>
              <a:rPr lang="en-US" sz="1300" dirty="0"/>
              <a:t> </a:t>
            </a:r>
            <a:r>
              <a:rPr lang="en-US" sz="1300" dirty="0" err="1"/>
              <a:t>ser</a:t>
            </a:r>
            <a:r>
              <a:rPr lang="en-US" sz="1300" dirty="0"/>
              <a:t> </a:t>
            </a:r>
            <a:r>
              <a:rPr lang="en-US" sz="1300" dirty="0" err="1"/>
              <a:t>pagados</a:t>
            </a:r>
            <a:r>
              <a:rPr lang="en-US" sz="1300" dirty="0"/>
              <a:t> lo antes </a:t>
            </a:r>
            <a:r>
              <a:rPr lang="en-US" sz="1300" dirty="0" err="1"/>
              <a:t>posible</a:t>
            </a:r>
            <a:r>
              <a:rPr lang="en-US" sz="1300" dirty="0"/>
              <a:t> y </a:t>
            </a:r>
            <a:r>
              <a:rPr lang="en-US" sz="1300" dirty="0" err="1"/>
              <a:t>usar</a:t>
            </a:r>
            <a:r>
              <a:rPr lang="en-US" sz="1300" dirty="0"/>
              <a:t> la </a:t>
            </a:r>
            <a:r>
              <a:rPr lang="en-US" sz="1300" dirty="0" err="1"/>
              <a:t>ganancia</a:t>
            </a:r>
            <a:r>
              <a:rPr lang="en-US" sz="1300" dirty="0"/>
              <a:t> para </a:t>
            </a:r>
            <a:r>
              <a:rPr lang="en-US" sz="1300" dirty="0" err="1"/>
              <a:t>iniciar</a:t>
            </a:r>
            <a:r>
              <a:rPr lang="en-US" sz="1300" dirty="0"/>
              <a:t> de </a:t>
            </a:r>
            <a:r>
              <a:rPr lang="en-US" sz="1300" dirty="0" err="1"/>
              <a:t>inmediato</a:t>
            </a:r>
            <a:r>
              <a:rPr lang="en-US" sz="1300" dirty="0"/>
              <a:t> la </a:t>
            </a:r>
            <a:r>
              <a:rPr lang="en-US" sz="1300" dirty="0" err="1"/>
              <a:t>proxima</a:t>
            </a:r>
            <a:r>
              <a:rPr lang="en-US" sz="1300" dirty="0"/>
              <a:t> </a:t>
            </a:r>
            <a:r>
              <a:rPr lang="en-US" sz="1300" dirty="0" err="1"/>
              <a:t>renovación</a:t>
            </a:r>
            <a:r>
              <a:rPr lang="en-US" sz="1300" dirty="0"/>
              <a:t>. </a:t>
            </a:r>
            <a:r>
              <a:rPr lang="en-US" sz="1300" dirty="0" err="1"/>
              <a:t>Esto</a:t>
            </a:r>
            <a:r>
              <a:rPr lang="en-US" sz="1300" dirty="0"/>
              <a:t> </a:t>
            </a:r>
            <a:r>
              <a:rPr lang="en-US" sz="1300" dirty="0" err="1"/>
              <a:t>garantiza</a:t>
            </a:r>
            <a:r>
              <a:rPr lang="en-US" sz="1300" dirty="0"/>
              <a:t> que </a:t>
            </a:r>
            <a:r>
              <a:rPr lang="en-US" sz="1300" dirty="0" err="1"/>
              <a:t>tanto</a:t>
            </a:r>
            <a:r>
              <a:rPr lang="en-US" sz="1300" dirty="0"/>
              <a:t> </a:t>
            </a:r>
            <a:r>
              <a:rPr lang="en-US" sz="1300" dirty="0" err="1"/>
              <a:t>nosotros</a:t>
            </a:r>
            <a:r>
              <a:rPr lang="en-US" sz="1300" dirty="0"/>
              <a:t> </a:t>
            </a:r>
            <a:r>
              <a:rPr lang="en-US" sz="1300" dirty="0" err="1"/>
              <a:t>como</a:t>
            </a:r>
            <a:r>
              <a:rPr lang="en-US" sz="1300" dirty="0"/>
              <a:t> </a:t>
            </a:r>
            <a:r>
              <a:rPr lang="en-US" sz="1300" dirty="0" err="1"/>
              <a:t>nuestros</a:t>
            </a:r>
            <a:r>
              <a:rPr lang="en-US" sz="1300" dirty="0"/>
              <a:t> </a:t>
            </a:r>
            <a:r>
              <a:rPr lang="en-US" sz="1300" dirty="0" err="1"/>
              <a:t>contratistas</a:t>
            </a:r>
            <a:r>
              <a:rPr lang="en-US" sz="1300" dirty="0"/>
              <a:t> </a:t>
            </a:r>
            <a:r>
              <a:rPr lang="en-US" sz="1300" dirty="0" err="1"/>
              <a:t>tengamos</a:t>
            </a:r>
            <a:r>
              <a:rPr lang="en-US" sz="1300" dirty="0"/>
              <a:t> un </a:t>
            </a:r>
            <a:r>
              <a:rPr lang="en-US" sz="1300" b="1" dirty="0" err="1">
                <a:solidFill>
                  <a:srgbClr val="C00000"/>
                </a:solidFill>
              </a:rPr>
              <a:t>flujo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constante</a:t>
            </a:r>
            <a:r>
              <a:rPr lang="en-US" sz="1300" b="1" dirty="0">
                <a:solidFill>
                  <a:srgbClr val="C00000"/>
                </a:solidFill>
              </a:rPr>
              <a:t> de </a:t>
            </a:r>
            <a:r>
              <a:rPr lang="en-US" sz="1300" b="1" dirty="0" err="1">
                <a:solidFill>
                  <a:srgbClr val="C00000"/>
                </a:solidFill>
              </a:rPr>
              <a:t>trabajo</a:t>
            </a:r>
            <a:r>
              <a:rPr lang="en-US" sz="1300" dirty="0"/>
              <a:t>.</a:t>
            </a:r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</p:txBody>
      </p:sp>
      <p:sp>
        <p:nvSpPr>
          <p:cNvPr id="6" name="Text Box 1159"/>
          <p:cNvSpPr txBox="1">
            <a:spLocks noChangeAspect="1" noChangeArrowheads="1"/>
          </p:cNvSpPr>
          <p:nvPr/>
        </p:nvSpPr>
        <p:spPr bwMode="auto">
          <a:xfrm>
            <a:off x="628781" y="4665535"/>
            <a:ext cx="6373154" cy="2406188"/>
          </a:xfrm>
          <a:prstGeom prst="rect">
            <a:avLst/>
          </a:prstGeom>
          <a:solidFill>
            <a:srgbClr val="960000"/>
          </a:solidFill>
          <a:ln>
            <a:noFill/>
          </a:ln>
          <a:effectLst>
            <a:outerShdw blurRad="63500" dist="635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rot="0" vert="horz" wrap="square" lIns="101870" tIns="81496" rIns="101870" bIns="152806" anchor="t" anchorCtr="0" upright="1">
            <a:noAutofit/>
          </a:bodyPr>
          <a:lstStyle/>
          <a:p>
            <a:pPr marL="152806" indent="-152806" algn="ctr">
              <a:lnSpc>
                <a:spcPct val="120000"/>
              </a:lnSpc>
              <a:spcAft>
                <a:spcPts val="1337"/>
              </a:spcAft>
            </a:pPr>
            <a:r>
              <a:rPr lang="en-US" sz="1200" b="1" dirty="0">
                <a:solidFill>
                  <a:srgbClr val="FFFFFF"/>
                </a:solidFill>
                <a:latin typeface="Georgia" pitchFamily="18" charset="0"/>
                <a:ea typeface="Cambria"/>
                <a:cs typeface="TimesNewRomanPS-BoldMT"/>
              </a:rPr>
              <a:t> </a:t>
            </a:r>
            <a:r>
              <a:rPr lang="en-US" sz="1300" dirty="0">
                <a:latin typeface="Georgia" pitchFamily="18" charset="0"/>
                <a:ea typeface="Cambria"/>
                <a:cs typeface="Times New Roman"/>
              </a:rPr>
              <a:t>  </a:t>
            </a:r>
            <a:r>
              <a:rPr lang="en-US" sz="1300" b="1" i="1" dirty="0">
                <a:solidFill>
                  <a:srgbClr val="FFFFFF"/>
                </a:solidFill>
                <a:latin typeface="Georgia" pitchFamily="18" charset="0"/>
                <a:ea typeface="Cambria"/>
                <a:cs typeface="Times New Roman"/>
              </a:rPr>
              <a:t>Nuestra </a:t>
            </a:r>
            <a:r>
              <a:rPr lang="en-US" sz="1300" b="1" i="1" dirty="0" err="1">
                <a:solidFill>
                  <a:srgbClr val="FFFFFF"/>
                </a:solidFill>
                <a:latin typeface="Georgia" pitchFamily="18" charset="0"/>
                <a:ea typeface="Cambria"/>
                <a:cs typeface="Times New Roman"/>
              </a:rPr>
              <a:t>Visión</a:t>
            </a:r>
            <a:r>
              <a:rPr lang="en-US" sz="1300" b="1" i="1" dirty="0">
                <a:solidFill>
                  <a:srgbClr val="FFFFFF"/>
                </a:solidFill>
                <a:latin typeface="Georgia" pitchFamily="18" charset="0"/>
                <a:ea typeface="Cambria"/>
                <a:cs typeface="Times New Roman"/>
              </a:rPr>
              <a:t> </a:t>
            </a:r>
            <a:r>
              <a:rPr lang="en-US" sz="1300" b="1" i="1" dirty="0" err="1">
                <a:solidFill>
                  <a:srgbClr val="FFFFFF"/>
                </a:solidFill>
                <a:latin typeface="Georgia" pitchFamily="18" charset="0"/>
                <a:ea typeface="Cambria"/>
                <a:cs typeface="Times New Roman"/>
              </a:rPr>
              <a:t>en</a:t>
            </a:r>
            <a:r>
              <a:rPr lang="en-US" sz="1300" b="1" i="1" dirty="0">
                <a:solidFill>
                  <a:srgbClr val="FFFFFF"/>
                </a:solidFill>
                <a:latin typeface="Georgia" pitchFamily="18" charset="0"/>
                <a:ea typeface="Cambria"/>
                <a:cs typeface="Times New Roman"/>
              </a:rPr>
              <a:t> </a:t>
            </a:r>
            <a:r>
              <a:rPr lang="en-US" sz="1300" b="1" i="1" dirty="0">
                <a:solidFill>
                  <a:srgbClr val="FFFFFF"/>
                </a:solidFill>
                <a:latin typeface="Georgia" pitchFamily="18" charset="0"/>
                <a:ea typeface="Cambria"/>
                <a:cs typeface="Constantia"/>
              </a:rPr>
              <a:t>5-10 </a:t>
            </a:r>
            <a:r>
              <a:rPr lang="en-US" sz="1300" b="1" i="1" dirty="0" err="1">
                <a:solidFill>
                  <a:srgbClr val="FFFFFF"/>
                </a:solidFill>
                <a:latin typeface="Georgia" pitchFamily="18" charset="0"/>
                <a:ea typeface="Cambria"/>
                <a:cs typeface="Constantia"/>
              </a:rPr>
              <a:t>Años</a:t>
            </a:r>
            <a:endParaRPr lang="en-US" sz="1300" b="1" i="1" dirty="0">
              <a:solidFill>
                <a:srgbClr val="FFFFFF"/>
              </a:solidFill>
              <a:latin typeface="Georgia" pitchFamily="18" charset="0"/>
              <a:ea typeface="Cambria"/>
              <a:cs typeface="Constantia"/>
            </a:endParaRPr>
          </a:p>
          <a:p>
            <a:pPr marL="295425" indent="-191007">
              <a:spcAft>
                <a:spcPts val="557"/>
              </a:spcAft>
              <a:buFont typeface="Arial"/>
              <a:buChar char="•"/>
            </a:pP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Continuar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con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nuestro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programa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annual de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desarrollo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residencial</a:t>
            </a:r>
            <a:endParaRPr lang="en-US" sz="1200" dirty="0">
              <a:solidFill>
                <a:schemeClr val="bg1"/>
              </a:solidFill>
              <a:latin typeface="Georgia" pitchFamily="18" charset="0"/>
              <a:cs typeface="Times New Roman"/>
            </a:endParaRPr>
          </a:p>
          <a:p>
            <a:pPr marL="295425" indent="-191007">
              <a:spcAft>
                <a:spcPts val="557"/>
              </a:spcAft>
              <a:buFont typeface="Arial"/>
              <a:buChar char="•"/>
            </a:pP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Buscar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proyectos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comerciales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como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adquisición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apartamentos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y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desarrollo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tierra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. Con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nuestras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habilidades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gerenciales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y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experiencia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en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la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industria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del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desarrollo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nuestra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progresion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natural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nos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va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a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permitir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expandirnos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en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el campo del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desarrollo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comunitario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. </a:t>
            </a:r>
          </a:p>
          <a:p>
            <a:pPr marL="295425" indent="-191007">
              <a:spcAft>
                <a:spcPts val="557"/>
              </a:spcAft>
              <a:buFont typeface="Arial"/>
              <a:buChar char="•"/>
            </a:pP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Adquirir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pequeñas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parcelas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tierra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y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desarrollar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comunidades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residenciales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. Para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alcanzar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este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objetivo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a largo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plazo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será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imperativo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desarrollar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fuertes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relaciones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con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contratistas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que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tengan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objetivos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parecidos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crecimiento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 y </a:t>
            </a:r>
            <a:r>
              <a:rPr lang="en-US" sz="1200" dirty="0" err="1">
                <a:solidFill>
                  <a:schemeClr val="bg1"/>
                </a:solidFill>
                <a:latin typeface="Georgia" pitchFamily="18" charset="0"/>
                <a:cs typeface="Times New Roman"/>
              </a:rPr>
              <a:t>expansión</a:t>
            </a:r>
            <a:r>
              <a:rPr lang="en-US" sz="1200" dirty="0">
                <a:solidFill>
                  <a:schemeClr val="bg1"/>
                </a:solidFill>
                <a:latin typeface="Georgia" pitchFamily="18" charset="0"/>
                <a:cs typeface="Times New Roman"/>
              </a:rPr>
              <a:t>.  </a:t>
            </a:r>
          </a:p>
          <a:p>
            <a:pPr marL="152806" indent="-152806"/>
            <a:endParaRPr lang="en-US" sz="1200" dirty="0">
              <a:latin typeface="Georgia" pitchFamily="18" charset="0"/>
              <a:ea typeface="Cambria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681" y="7476746"/>
            <a:ext cx="6617232" cy="1749469"/>
          </a:xfrm>
          <a:prstGeom prst="rect">
            <a:avLst/>
          </a:prstGeom>
        </p:spPr>
        <p:txBody>
          <a:bodyPr wrap="square" lIns="101870" tIns="50935" rIns="101870" bIns="50935">
            <a:spAutoFit/>
          </a:bodyPr>
          <a:lstStyle/>
          <a:p>
            <a:r>
              <a:rPr lang="en-US" sz="1600" b="1" cap="all" dirty="0" err="1"/>
              <a:t>OBJETIVOS</a:t>
            </a:r>
            <a:r>
              <a:rPr lang="en-US" sz="1600" b="1" cap="all" dirty="0"/>
              <a:t> A LARGO </a:t>
            </a:r>
            <a:r>
              <a:rPr lang="en-US" sz="1600" b="1" cap="all" dirty="0" err="1"/>
              <a:t>PLAZO</a:t>
            </a:r>
            <a:endParaRPr lang="en-US" sz="1600" b="1" cap="all" dirty="0"/>
          </a:p>
          <a:p>
            <a:r>
              <a:rPr lang="en-US" sz="1300" dirty="0" err="1"/>
              <a:t>Nuestro</a:t>
            </a:r>
            <a:r>
              <a:rPr lang="en-US" sz="1300" dirty="0"/>
              <a:t> </a:t>
            </a:r>
            <a:r>
              <a:rPr lang="en-US" sz="1300" dirty="0" err="1"/>
              <a:t>objetivo</a:t>
            </a:r>
            <a:r>
              <a:rPr lang="en-US" sz="1300" dirty="0"/>
              <a:t> a largo </a:t>
            </a:r>
            <a:r>
              <a:rPr lang="en-US" sz="1300" dirty="0" err="1"/>
              <a:t>plazo</a:t>
            </a:r>
            <a:r>
              <a:rPr lang="en-US" sz="1300" dirty="0"/>
              <a:t> </a:t>
            </a:r>
            <a:r>
              <a:rPr lang="en-US" sz="1300" dirty="0" err="1"/>
              <a:t>es</a:t>
            </a:r>
            <a:r>
              <a:rPr lang="en-US" sz="1300" dirty="0"/>
              <a:t> </a:t>
            </a:r>
            <a:r>
              <a:rPr lang="en-US" sz="1300" dirty="0" err="1"/>
              <a:t>aumentar</a:t>
            </a:r>
            <a:r>
              <a:rPr lang="en-US" sz="1300" dirty="0"/>
              <a:t> </a:t>
            </a:r>
            <a:r>
              <a:rPr lang="en-US" sz="1300" dirty="0" err="1"/>
              <a:t>nuestras</a:t>
            </a:r>
            <a:r>
              <a:rPr lang="en-US" sz="1300" dirty="0"/>
              <a:t> </a:t>
            </a:r>
            <a:r>
              <a:rPr lang="en-US" sz="1300" dirty="0" err="1"/>
              <a:t>operaciones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múltiples</a:t>
            </a:r>
            <a:r>
              <a:rPr lang="en-US" sz="1300" dirty="0"/>
              <a:t> </a:t>
            </a:r>
            <a:r>
              <a:rPr lang="en-US" sz="1300" dirty="0" err="1"/>
              <a:t>objetivos</a:t>
            </a:r>
            <a:r>
              <a:rPr lang="en-US" sz="1300" dirty="0"/>
              <a:t> de </a:t>
            </a:r>
            <a:r>
              <a:rPr lang="en-US" sz="1300" dirty="0" err="1"/>
              <a:t>mercados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Delaware, Maryland, y Pennsylvania. </a:t>
            </a:r>
          </a:p>
          <a:p>
            <a:r>
              <a:rPr lang="en-US" sz="1300" dirty="0"/>
              <a:t> </a:t>
            </a:r>
          </a:p>
          <a:p>
            <a:r>
              <a:rPr lang="en-US" sz="1300" b="1" i="1" dirty="0" err="1">
                <a:solidFill>
                  <a:srgbClr val="C00000"/>
                </a:solidFill>
              </a:rPr>
              <a:t>Qué</a:t>
            </a:r>
            <a:r>
              <a:rPr lang="en-US" sz="1300" b="1" i="1" dirty="0">
                <a:solidFill>
                  <a:srgbClr val="C00000"/>
                </a:solidFill>
              </a:rPr>
              <a:t> </a:t>
            </a:r>
            <a:r>
              <a:rPr lang="en-US" sz="1300" b="1" i="1" dirty="0" err="1">
                <a:solidFill>
                  <a:srgbClr val="C00000"/>
                </a:solidFill>
              </a:rPr>
              <a:t>significa</a:t>
            </a:r>
            <a:r>
              <a:rPr lang="en-US" sz="1300" b="1" i="1" dirty="0">
                <a:solidFill>
                  <a:srgbClr val="C00000"/>
                </a:solidFill>
              </a:rPr>
              <a:t> </a:t>
            </a:r>
            <a:r>
              <a:rPr lang="en-US" sz="1300" b="1" i="1" dirty="0" err="1">
                <a:solidFill>
                  <a:srgbClr val="C00000"/>
                </a:solidFill>
              </a:rPr>
              <a:t>eso</a:t>
            </a:r>
            <a:r>
              <a:rPr lang="en-US" sz="1300" b="1" i="1" dirty="0">
                <a:solidFill>
                  <a:srgbClr val="C00000"/>
                </a:solidFill>
              </a:rPr>
              <a:t> para </a:t>
            </a:r>
            <a:r>
              <a:rPr lang="en-US" sz="1300" b="1" i="1" dirty="0" err="1">
                <a:solidFill>
                  <a:srgbClr val="C00000"/>
                </a:solidFill>
              </a:rPr>
              <a:t>Usted</a:t>
            </a:r>
            <a:r>
              <a:rPr lang="en-US" sz="1300" b="1" i="1" dirty="0">
                <a:solidFill>
                  <a:srgbClr val="C00000"/>
                </a:solidFill>
              </a:rPr>
              <a:t>? </a:t>
            </a:r>
            <a:r>
              <a:rPr lang="en-US" sz="1300" dirty="0" err="1"/>
              <a:t>Significa</a:t>
            </a:r>
            <a:r>
              <a:rPr lang="en-US" sz="1300" dirty="0"/>
              <a:t> que </a:t>
            </a:r>
            <a:r>
              <a:rPr lang="en-US" sz="1300" dirty="0" err="1"/>
              <a:t>vamos</a:t>
            </a:r>
            <a:r>
              <a:rPr lang="en-US" sz="1300" dirty="0"/>
              <a:t> a </a:t>
            </a:r>
            <a:r>
              <a:rPr lang="en-US" sz="1300" dirty="0" err="1"/>
              <a:t>crear</a:t>
            </a:r>
            <a:r>
              <a:rPr lang="en-US" sz="1300" dirty="0"/>
              <a:t> </a:t>
            </a:r>
            <a:r>
              <a:rPr lang="en-US" sz="1300" dirty="0" err="1"/>
              <a:t>una</a:t>
            </a:r>
            <a:r>
              <a:rPr lang="en-US" sz="1300" dirty="0"/>
              <a:t> red </a:t>
            </a:r>
            <a:r>
              <a:rPr lang="en-US" sz="1300" dirty="0" err="1"/>
              <a:t>creciente</a:t>
            </a:r>
            <a:r>
              <a:rPr lang="en-US" sz="1300" dirty="0"/>
              <a:t> de </a:t>
            </a:r>
            <a:r>
              <a:rPr lang="en-US" sz="1300" dirty="0" err="1"/>
              <a:t>proyectos</a:t>
            </a:r>
            <a:r>
              <a:rPr lang="en-US" sz="1300" dirty="0"/>
              <a:t> de </a:t>
            </a:r>
            <a:r>
              <a:rPr lang="en-US" sz="1300" dirty="0" err="1"/>
              <a:t>restructuraciones</a:t>
            </a:r>
            <a:r>
              <a:rPr lang="en-US" sz="1300" dirty="0"/>
              <a:t> para </a:t>
            </a:r>
            <a:r>
              <a:rPr lang="en-US" sz="1300" dirty="0" err="1"/>
              <a:t>nuestros</a:t>
            </a:r>
            <a:r>
              <a:rPr lang="en-US" sz="1300" dirty="0"/>
              <a:t> </a:t>
            </a:r>
            <a:r>
              <a:rPr lang="en-US" sz="1300" dirty="0" err="1"/>
              <a:t>contratistas</a:t>
            </a:r>
            <a:r>
              <a:rPr lang="en-US" sz="1300" dirty="0"/>
              <a:t> para </a:t>
            </a:r>
            <a:r>
              <a:rPr lang="en-US" sz="1300" dirty="0" err="1"/>
              <a:t>trabajos</a:t>
            </a:r>
            <a:r>
              <a:rPr lang="en-US" sz="1300" dirty="0"/>
              <a:t> de largo </a:t>
            </a:r>
            <a:r>
              <a:rPr lang="en-US" sz="1300" dirty="0" err="1"/>
              <a:t>alcance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el </a:t>
            </a:r>
            <a:r>
              <a:rPr lang="en-US" sz="1300" dirty="0" err="1"/>
              <a:t>futuro</a:t>
            </a:r>
            <a:r>
              <a:rPr lang="en-US" sz="1300" dirty="0"/>
              <a:t>, </a:t>
            </a:r>
            <a:r>
              <a:rPr lang="en-US" sz="1300" dirty="0" err="1"/>
              <a:t>proveyendo</a:t>
            </a:r>
            <a:r>
              <a:rPr lang="en-US" sz="1300" dirty="0"/>
              <a:t> </a:t>
            </a:r>
            <a:r>
              <a:rPr lang="en-US" sz="1300" dirty="0" err="1"/>
              <a:t>nuestros</a:t>
            </a:r>
            <a:r>
              <a:rPr lang="en-US" sz="1300" dirty="0"/>
              <a:t> </a:t>
            </a:r>
            <a:r>
              <a:rPr lang="en-US" sz="1300" dirty="0" err="1"/>
              <a:t>equipos</a:t>
            </a:r>
            <a:r>
              <a:rPr lang="en-US" sz="1300" dirty="0"/>
              <a:t> de </a:t>
            </a:r>
            <a:r>
              <a:rPr lang="en-US" sz="1300" dirty="0" err="1"/>
              <a:t>una</a:t>
            </a:r>
            <a:r>
              <a:rPr lang="en-US" sz="1300" dirty="0"/>
              <a:t> </a:t>
            </a:r>
            <a:r>
              <a:rPr lang="en-US" sz="1300" dirty="0" err="1"/>
              <a:t>fuente</a:t>
            </a:r>
            <a:r>
              <a:rPr lang="en-US" sz="1300" dirty="0"/>
              <a:t> </a:t>
            </a:r>
            <a:r>
              <a:rPr lang="en-US" sz="1300" dirty="0" err="1"/>
              <a:t>confiable</a:t>
            </a:r>
            <a:r>
              <a:rPr lang="en-US" sz="1300" dirty="0"/>
              <a:t> de </a:t>
            </a:r>
            <a:r>
              <a:rPr lang="en-US" sz="1300" dirty="0" err="1"/>
              <a:t>proyectos</a:t>
            </a:r>
            <a:r>
              <a:rPr lang="en-US" sz="1300" dirty="0"/>
              <a:t> – e </a:t>
            </a:r>
            <a:r>
              <a:rPr lang="en-US" sz="1300" dirty="0" err="1"/>
              <a:t>ingresos</a:t>
            </a:r>
            <a:r>
              <a:rPr lang="en-US" sz="1300" dirty="0"/>
              <a:t> –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los</a:t>
            </a:r>
            <a:r>
              <a:rPr lang="en-US" sz="1300" dirty="0"/>
              <a:t> </a:t>
            </a:r>
            <a:r>
              <a:rPr lang="en-US" sz="1300" dirty="0" err="1"/>
              <a:t>años</a:t>
            </a:r>
            <a:r>
              <a:rPr lang="en-US" sz="1300" dirty="0"/>
              <a:t> </a:t>
            </a:r>
            <a:r>
              <a:rPr lang="en-US" sz="1300" dirty="0" err="1"/>
              <a:t>por</a:t>
            </a:r>
            <a:r>
              <a:rPr lang="en-US" sz="1300" dirty="0"/>
              <a:t> </a:t>
            </a:r>
            <a:r>
              <a:rPr lang="en-US" sz="1300" dirty="0" err="1"/>
              <a:t>venir</a:t>
            </a:r>
            <a:r>
              <a:rPr lang="en-US" sz="1300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6353" y="9702166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2	CPCON v1 2May17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04522" y="1129241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84880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317" y="373268"/>
            <a:ext cx="6629813" cy="974240"/>
          </a:xfrm>
        </p:spPr>
        <p:txBody>
          <a:bodyPr>
            <a:noAutofit/>
          </a:bodyPr>
          <a:lstStyle/>
          <a:p>
            <a:r>
              <a:rPr lang="en-US" sz="3100" dirty="0" err="1"/>
              <a:t>Renuncia</a:t>
            </a:r>
            <a:r>
              <a:rPr lang="en-US" sz="3100" dirty="0"/>
              <a:t> de Gravamen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349" y="1608780"/>
            <a:ext cx="6617404" cy="7696526"/>
          </a:xfrm>
        </p:spPr>
        <p:txBody>
          <a:bodyPr>
            <a:noAutofit/>
          </a:bodyPr>
          <a:lstStyle/>
          <a:p>
            <a:pPr algn="ctr"/>
            <a:r>
              <a:rPr lang="en-US" sz="1300" b="1" dirty="0" err="1"/>
              <a:t>RENUNCIA</a:t>
            </a:r>
            <a:r>
              <a:rPr lang="en-US" sz="1300" b="1" dirty="0"/>
              <a:t> DE GRAVAMEN FINAL E </a:t>
            </a:r>
            <a:r>
              <a:rPr lang="en-US" sz="1300" b="1" dirty="0" err="1"/>
              <a:t>INCONDICIONAL</a:t>
            </a:r>
            <a:endParaRPr lang="en-US" sz="1300" dirty="0"/>
          </a:p>
          <a:p>
            <a:r>
              <a:rPr lang="en-US" sz="1000" dirty="0"/>
              <a:t> </a:t>
            </a:r>
          </a:p>
          <a:p>
            <a:pPr>
              <a:spcBef>
                <a:spcPts val="0"/>
              </a:spcBef>
            </a:pPr>
            <a:r>
              <a:rPr lang="en-US" sz="1000" dirty="0"/>
              <a:t>Mark V. Fansler</a:t>
            </a:r>
          </a:p>
          <a:p>
            <a:pPr>
              <a:spcBef>
                <a:spcPts val="0"/>
              </a:spcBef>
            </a:pPr>
            <a:r>
              <a:rPr lang="en-US" sz="1000" dirty="0"/>
              <a:t>M Vincent Assets LLC</a:t>
            </a:r>
          </a:p>
          <a:p>
            <a:pPr>
              <a:spcBef>
                <a:spcPts val="0"/>
              </a:spcBef>
            </a:pPr>
            <a:r>
              <a:rPr lang="en-US" sz="1000" dirty="0"/>
              <a:t>601 River Road</a:t>
            </a:r>
          </a:p>
          <a:p>
            <a:pPr>
              <a:spcBef>
                <a:spcPts val="0"/>
              </a:spcBef>
            </a:pPr>
            <a:r>
              <a:rPr lang="en-US" sz="1000" dirty="0"/>
              <a:t>Wilmington, DE 19809 </a:t>
            </a:r>
          </a:p>
          <a:p>
            <a:pPr>
              <a:spcBef>
                <a:spcPts val="0"/>
              </a:spcBef>
            </a:pPr>
            <a:r>
              <a:rPr lang="en-US" sz="1000" dirty="0"/>
              <a:t> 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b="1" dirty="0" err="1"/>
              <a:t>DIRECCIÓN</a:t>
            </a:r>
            <a:r>
              <a:rPr lang="en-US" sz="1000" b="1" dirty="0"/>
              <a:t> DEL PROYECTO: </a:t>
            </a:r>
            <a:r>
              <a:rPr lang="en-US" sz="1000" dirty="0"/>
              <a:t>____________________________________________________________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b="1" dirty="0" err="1"/>
              <a:t>CONTRATISTA</a:t>
            </a:r>
            <a:r>
              <a:rPr lang="en-US" sz="1000" b="1" dirty="0"/>
              <a:t>: </a:t>
            </a:r>
            <a:r>
              <a:rPr lang="en-US" sz="1000" dirty="0"/>
              <a:t>________________________________________________________________</a:t>
            </a:r>
          </a:p>
          <a:p>
            <a:pPr>
              <a:spcBef>
                <a:spcPts val="0"/>
              </a:spcBef>
            </a:pPr>
            <a:r>
              <a:rPr lang="en-US" sz="1100" dirty="0"/>
              <a:t> </a:t>
            </a:r>
          </a:p>
          <a:p>
            <a:pPr>
              <a:spcBef>
                <a:spcPts val="0"/>
              </a:spcBef>
            </a:pPr>
            <a:endParaRPr lang="en-US" sz="1100" dirty="0"/>
          </a:p>
          <a:p>
            <a:r>
              <a:rPr lang="en-US" sz="1100" dirty="0"/>
              <a:t>A LA </a:t>
            </a:r>
            <a:r>
              <a:rPr lang="en-US" sz="1100" dirty="0" err="1"/>
              <a:t>ATENCIÓN</a:t>
            </a:r>
            <a:r>
              <a:rPr lang="en-US" sz="1100" dirty="0"/>
              <a:t> DE </a:t>
            </a:r>
            <a:r>
              <a:rPr lang="en-US" sz="1100" dirty="0" err="1"/>
              <a:t>TODOS</a:t>
            </a:r>
            <a:r>
              <a:rPr lang="en-US" sz="1100" dirty="0"/>
              <a:t> LOS </a:t>
            </a:r>
            <a:r>
              <a:rPr lang="en-US" sz="1100" dirty="0" err="1"/>
              <a:t>INTERESADOS</a:t>
            </a:r>
            <a:r>
              <a:rPr lang="en-US" sz="1100" dirty="0"/>
              <a:t> POR LA </a:t>
            </a:r>
            <a:r>
              <a:rPr lang="en-US" sz="1100" dirty="0" err="1"/>
              <a:t>PRESENTE</a:t>
            </a:r>
            <a:r>
              <a:rPr lang="en-US" sz="1100" dirty="0"/>
              <a:t>:</a:t>
            </a:r>
          </a:p>
          <a:p>
            <a:r>
              <a:rPr lang="en-US" sz="1100" dirty="0"/>
              <a:t> </a:t>
            </a:r>
          </a:p>
          <a:p>
            <a:r>
              <a:rPr lang="en-US" sz="1100" dirty="0"/>
              <a:t>Hoy ______  </a:t>
            </a:r>
            <a:r>
              <a:rPr lang="en-US" sz="1100" dirty="0" err="1"/>
              <a:t>día</a:t>
            </a:r>
            <a:r>
              <a:rPr lang="en-US" sz="1100" dirty="0"/>
              <a:t> de ______, 2013 </a:t>
            </a:r>
            <a:r>
              <a:rPr lang="en-US" sz="1100" dirty="0" err="1"/>
              <a:t>quien</a:t>
            </a:r>
            <a:r>
              <a:rPr lang="en-US" sz="1100" dirty="0"/>
              <a:t> </a:t>
            </a:r>
            <a:r>
              <a:rPr lang="en-US" sz="1100" dirty="0" err="1"/>
              <a:t>suscribe</a:t>
            </a:r>
            <a:r>
              <a:rPr lang="en-US" sz="1100" dirty="0"/>
              <a:t>, ha </a:t>
            </a:r>
            <a:r>
              <a:rPr lang="en-US" sz="1100" dirty="0" err="1"/>
              <a:t>sido</a:t>
            </a:r>
            <a:r>
              <a:rPr lang="en-US" sz="1100" dirty="0"/>
              <a:t> </a:t>
            </a:r>
            <a:r>
              <a:rPr lang="en-US" sz="1100" dirty="0" err="1"/>
              <a:t>compensado</a:t>
            </a:r>
            <a:r>
              <a:rPr lang="en-US" sz="1100" dirty="0"/>
              <a:t> </a:t>
            </a:r>
            <a:r>
              <a:rPr lang="en-US" sz="1100" dirty="0" err="1"/>
              <a:t>por</a:t>
            </a:r>
            <a:r>
              <a:rPr lang="en-US" sz="1100" dirty="0"/>
              <a:t> </a:t>
            </a:r>
            <a:r>
              <a:rPr lang="en-US" sz="1100" dirty="0" err="1"/>
              <a:t>completo</a:t>
            </a:r>
            <a:r>
              <a:rPr lang="en-US" sz="1100" dirty="0"/>
              <a:t> </a:t>
            </a:r>
            <a:r>
              <a:rPr lang="en-US" sz="1100" dirty="0" err="1"/>
              <a:t>por</a:t>
            </a:r>
            <a:r>
              <a:rPr lang="en-US" sz="1100" dirty="0"/>
              <a:t> ______  </a:t>
            </a:r>
            <a:r>
              <a:rPr lang="en-US" sz="1100" dirty="0" err="1"/>
              <a:t>por</a:t>
            </a:r>
            <a:r>
              <a:rPr lang="en-US" sz="1100" dirty="0"/>
              <a:t> </a:t>
            </a:r>
            <a:r>
              <a:rPr lang="en-US" sz="1100" dirty="0" err="1"/>
              <a:t>los</a:t>
            </a:r>
            <a:r>
              <a:rPr lang="en-US" sz="1100" dirty="0"/>
              <a:t> </a:t>
            </a:r>
            <a:r>
              <a:rPr lang="en-US" sz="1100" dirty="0" err="1"/>
              <a:t>servicios</a:t>
            </a:r>
            <a:r>
              <a:rPr lang="en-US" sz="1100" dirty="0"/>
              <a:t> </a:t>
            </a:r>
            <a:r>
              <a:rPr lang="en-US" sz="1100" dirty="0" err="1"/>
              <a:t>prestados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 ______  </a:t>
            </a:r>
            <a:r>
              <a:rPr lang="en-US" sz="1100" dirty="0" err="1"/>
              <a:t>trabajando</a:t>
            </a:r>
            <a:r>
              <a:rPr lang="en-US" sz="1100" dirty="0"/>
              <a:t> </a:t>
            </a:r>
            <a:r>
              <a:rPr lang="en-US" sz="1100" dirty="0" err="1"/>
              <a:t>como</a:t>
            </a:r>
            <a:r>
              <a:rPr lang="en-US" sz="1100" dirty="0"/>
              <a:t> ______</a:t>
            </a:r>
          </a:p>
          <a:p>
            <a:r>
              <a:rPr lang="en-US" sz="1100" dirty="0"/>
              <a:t> </a:t>
            </a:r>
          </a:p>
          <a:p>
            <a:r>
              <a:rPr lang="en-US" sz="1100" dirty="0"/>
              <a:t>PARA QUE SEA </a:t>
            </a:r>
            <a:r>
              <a:rPr lang="en-US" sz="1100" dirty="0" err="1"/>
              <a:t>CONOCIDO</a:t>
            </a:r>
            <a:r>
              <a:rPr lang="en-US" sz="1100" dirty="0"/>
              <a:t> </a:t>
            </a:r>
            <a:r>
              <a:rPr lang="en-US" sz="1100" dirty="0" err="1"/>
              <a:t>DESDE</a:t>
            </a:r>
            <a:r>
              <a:rPr lang="en-US" sz="1100" dirty="0"/>
              <a:t> </a:t>
            </a:r>
            <a:r>
              <a:rPr lang="en-US" sz="1100" dirty="0" err="1"/>
              <a:t>AHORA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 ADELANTE, que las </a:t>
            </a:r>
            <a:r>
              <a:rPr lang="en-US" sz="1100" dirty="0" err="1"/>
              <a:t>firmas</a:t>
            </a:r>
            <a:r>
              <a:rPr lang="en-US" sz="1100" dirty="0"/>
              <a:t> </a:t>
            </a:r>
            <a:r>
              <a:rPr lang="en-US" sz="1100" dirty="0" err="1"/>
              <a:t>abajo</a:t>
            </a:r>
            <a:r>
              <a:rPr lang="en-US" sz="1100" dirty="0"/>
              <a:t> </a:t>
            </a:r>
            <a:r>
              <a:rPr lang="en-US" sz="1100" dirty="0" err="1"/>
              <a:t>certifican</a:t>
            </a:r>
            <a:r>
              <a:rPr lang="en-US" sz="1100" dirty="0"/>
              <a:t> que, </a:t>
            </a:r>
            <a:r>
              <a:rPr lang="en-US" sz="1100" dirty="0" err="1"/>
              <a:t>excepto</a:t>
            </a:r>
            <a:r>
              <a:rPr lang="en-US" sz="1100" dirty="0"/>
              <a:t> </a:t>
            </a:r>
            <a:r>
              <a:rPr lang="en-US" sz="1100" dirty="0" err="1"/>
              <a:t>por</a:t>
            </a:r>
            <a:r>
              <a:rPr lang="en-US" sz="1100" dirty="0"/>
              <a:t> </a:t>
            </a:r>
            <a:r>
              <a:rPr lang="en-US" sz="1100" dirty="0" err="1"/>
              <a:t>cuanto</a:t>
            </a:r>
            <a:r>
              <a:rPr lang="en-US" sz="1100" dirty="0"/>
              <a:t> </a:t>
            </a:r>
            <a:r>
              <a:rPr lang="en-US" sz="1100" dirty="0" err="1"/>
              <a:t>puesto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 la </a:t>
            </a:r>
            <a:r>
              <a:rPr lang="en-US" sz="1100" dirty="0" err="1"/>
              <a:t>lista</a:t>
            </a:r>
            <a:r>
              <a:rPr lang="en-US" sz="1100" dirty="0"/>
              <a:t> de </a:t>
            </a:r>
            <a:r>
              <a:rPr lang="en-US" sz="1100" dirty="0" err="1"/>
              <a:t>abajo</a:t>
            </a:r>
            <a:r>
              <a:rPr lang="en-US" sz="1100" dirty="0"/>
              <a:t>, </a:t>
            </a:r>
            <a:r>
              <a:rPr lang="en-US" sz="1100" dirty="0" err="1"/>
              <a:t>han</a:t>
            </a:r>
            <a:r>
              <a:rPr lang="en-US" sz="1100" dirty="0"/>
              <a:t> </a:t>
            </a:r>
            <a:r>
              <a:rPr lang="en-US" sz="1100" dirty="0" err="1"/>
              <a:t>sido</a:t>
            </a:r>
            <a:r>
              <a:rPr lang="en-US" sz="1100" dirty="0"/>
              <a:t> </a:t>
            </a:r>
            <a:r>
              <a:rPr lang="en-US" sz="1100" dirty="0" err="1"/>
              <a:t>pagados</a:t>
            </a:r>
            <a:r>
              <a:rPr lang="en-US" sz="1100" dirty="0"/>
              <a:t> </a:t>
            </a:r>
            <a:r>
              <a:rPr lang="en-US" sz="1100" dirty="0" err="1"/>
              <a:t>por</a:t>
            </a:r>
            <a:r>
              <a:rPr lang="en-US" sz="1100" dirty="0"/>
              <a:t> </a:t>
            </a:r>
            <a:r>
              <a:rPr lang="en-US" sz="1100" dirty="0" err="1"/>
              <a:t>completo</a:t>
            </a:r>
            <a:r>
              <a:rPr lang="en-US" sz="1100" dirty="0"/>
              <a:t> </a:t>
            </a:r>
            <a:r>
              <a:rPr lang="en-US" sz="1100" dirty="0" err="1"/>
              <a:t>por</a:t>
            </a:r>
            <a:r>
              <a:rPr lang="en-US" sz="1100" dirty="0"/>
              <a:t> </a:t>
            </a:r>
            <a:r>
              <a:rPr lang="en-US" sz="1100" dirty="0" err="1"/>
              <a:t>toda</a:t>
            </a:r>
            <a:r>
              <a:rPr lang="en-US" sz="1100" dirty="0"/>
              <a:t> labor, </a:t>
            </a:r>
            <a:r>
              <a:rPr lang="en-US" sz="1100" dirty="0" err="1"/>
              <a:t>materiales</a:t>
            </a:r>
            <a:r>
              <a:rPr lang="en-US" sz="1100" dirty="0"/>
              <a:t> y </a:t>
            </a:r>
            <a:r>
              <a:rPr lang="en-US" sz="1100" dirty="0" err="1"/>
              <a:t>equipos</a:t>
            </a:r>
            <a:r>
              <a:rPr lang="en-US" sz="1100" dirty="0"/>
              <a:t> </a:t>
            </a:r>
            <a:r>
              <a:rPr lang="en-US" sz="1100" dirty="0" err="1"/>
              <a:t>otorgados</a:t>
            </a:r>
            <a:r>
              <a:rPr lang="en-US" sz="1100" dirty="0"/>
              <a:t>, </a:t>
            </a:r>
            <a:r>
              <a:rPr lang="en-US" sz="1100" dirty="0" err="1"/>
              <a:t>por</a:t>
            </a:r>
            <a:r>
              <a:rPr lang="en-US" sz="1100" dirty="0"/>
              <a:t> </a:t>
            </a:r>
            <a:r>
              <a:rPr lang="en-US" sz="1100" dirty="0" err="1"/>
              <a:t>todo</a:t>
            </a:r>
            <a:r>
              <a:rPr lang="en-US" sz="1100" dirty="0"/>
              <a:t> el </a:t>
            </a:r>
            <a:r>
              <a:rPr lang="en-US" sz="1100" dirty="0" err="1"/>
              <a:t>trabajo</a:t>
            </a:r>
            <a:r>
              <a:rPr lang="en-US" sz="1100" dirty="0"/>
              <a:t>, </a:t>
            </a:r>
            <a:r>
              <a:rPr lang="en-US" sz="1100" dirty="0" err="1"/>
              <a:t>obra</a:t>
            </a:r>
            <a:r>
              <a:rPr lang="en-US" sz="1100" dirty="0"/>
              <a:t> y </a:t>
            </a:r>
            <a:r>
              <a:rPr lang="en-US" sz="1100" dirty="0" err="1"/>
              <a:t>servicios</a:t>
            </a:r>
            <a:r>
              <a:rPr lang="en-US" sz="1100" dirty="0"/>
              <a:t> </a:t>
            </a:r>
            <a:r>
              <a:rPr lang="en-US" sz="1100" dirty="0" err="1"/>
              <a:t>prestados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 </a:t>
            </a:r>
            <a:r>
              <a:rPr lang="en-US" sz="1100" dirty="0" err="1"/>
              <a:t>relación</a:t>
            </a:r>
            <a:r>
              <a:rPr lang="en-US" sz="1100" dirty="0"/>
              <a:t> con el </a:t>
            </a:r>
            <a:r>
              <a:rPr lang="en-US" sz="1100" dirty="0" err="1"/>
              <a:t>contrato</a:t>
            </a:r>
            <a:r>
              <a:rPr lang="en-US" sz="1100" dirty="0"/>
              <a:t> </a:t>
            </a:r>
            <a:r>
              <a:rPr lang="en-US" sz="1100" dirty="0" err="1"/>
              <a:t>ya</a:t>
            </a:r>
            <a:r>
              <a:rPr lang="en-US" sz="1100" dirty="0"/>
              <a:t> </a:t>
            </a:r>
            <a:r>
              <a:rPr lang="en-US" sz="1100" dirty="0" err="1"/>
              <a:t>citado</a:t>
            </a:r>
            <a:r>
              <a:rPr lang="en-US" sz="1100" dirty="0"/>
              <a:t>. </a:t>
            </a:r>
          </a:p>
          <a:p>
            <a:r>
              <a:rPr lang="en-US" sz="1100" dirty="0"/>
              <a:t> </a:t>
            </a:r>
          </a:p>
          <a:p>
            <a:r>
              <a:rPr lang="en-US" sz="1100" dirty="0"/>
              <a:t>Lo </a:t>
            </a:r>
            <a:r>
              <a:rPr lang="en-US" sz="1100" dirty="0" err="1"/>
              <a:t>firmado</a:t>
            </a:r>
            <a:r>
              <a:rPr lang="en-US" sz="1100" dirty="0"/>
              <a:t> </a:t>
            </a:r>
            <a:r>
              <a:rPr lang="en-US" sz="1100" dirty="0" err="1"/>
              <a:t>abajo</a:t>
            </a:r>
            <a:r>
              <a:rPr lang="en-US" sz="1100" dirty="0"/>
              <a:t> </a:t>
            </a:r>
            <a:r>
              <a:rPr lang="en-US" sz="1100" dirty="0" err="1"/>
              <a:t>descarga</a:t>
            </a:r>
            <a:r>
              <a:rPr lang="en-US" sz="1100" dirty="0"/>
              <a:t> y </a:t>
            </a:r>
            <a:r>
              <a:rPr lang="en-US" sz="1100" dirty="0" err="1"/>
              <a:t>quita</a:t>
            </a:r>
            <a:r>
              <a:rPr lang="en-US" sz="1100" dirty="0"/>
              <a:t> </a:t>
            </a:r>
            <a:r>
              <a:rPr lang="en-US" sz="1100" dirty="0" err="1"/>
              <a:t>cualquier</a:t>
            </a:r>
            <a:r>
              <a:rPr lang="en-US" sz="1100" dirty="0"/>
              <a:t> gravamen, o </a:t>
            </a:r>
            <a:r>
              <a:rPr lang="en-US" sz="1100" dirty="0" err="1"/>
              <a:t>reclamación</a:t>
            </a:r>
            <a:r>
              <a:rPr lang="en-US" sz="1100" dirty="0"/>
              <a:t> o derecho de gravamen </a:t>
            </a:r>
            <a:r>
              <a:rPr lang="en-US" sz="1100" dirty="0" err="1"/>
              <a:t>sobre</a:t>
            </a:r>
            <a:r>
              <a:rPr lang="en-US" sz="1100" dirty="0"/>
              <a:t> el </a:t>
            </a:r>
            <a:r>
              <a:rPr lang="en-US" sz="1100" dirty="0" err="1"/>
              <a:t>edificio</a:t>
            </a:r>
            <a:r>
              <a:rPr lang="en-US" sz="1100" dirty="0"/>
              <a:t> </a:t>
            </a:r>
            <a:r>
              <a:rPr lang="en-US" sz="1100" dirty="0" err="1"/>
              <a:t>arriba</a:t>
            </a:r>
            <a:r>
              <a:rPr lang="en-US" sz="1100" dirty="0"/>
              <a:t> </a:t>
            </a:r>
            <a:r>
              <a:rPr lang="en-US" sz="1100" dirty="0" err="1"/>
              <a:t>descrito</a:t>
            </a:r>
            <a:r>
              <a:rPr lang="en-US" sz="1100" dirty="0"/>
              <a:t> y </a:t>
            </a:r>
            <a:r>
              <a:rPr lang="en-US" sz="1100" dirty="0" err="1"/>
              <a:t>su</a:t>
            </a:r>
            <a:r>
              <a:rPr lang="en-US" sz="1100" dirty="0"/>
              <a:t> </a:t>
            </a:r>
            <a:r>
              <a:rPr lang="en-US" sz="1100" dirty="0" err="1"/>
              <a:t>alrededor</a:t>
            </a:r>
            <a:r>
              <a:rPr lang="en-US" sz="1100" dirty="0"/>
              <a:t>, y </a:t>
            </a:r>
            <a:r>
              <a:rPr lang="en-US" sz="1100" dirty="0" err="1"/>
              <a:t>sobre</a:t>
            </a:r>
            <a:r>
              <a:rPr lang="en-US" sz="1100" dirty="0"/>
              <a:t> la </a:t>
            </a:r>
            <a:r>
              <a:rPr lang="en-US" sz="1100" dirty="0" err="1"/>
              <a:t>cuenta</a:t>
            </a:r>
            <a:r>
              <a:rPr lang="en-US" sz="1100" dirty="0"/>
              <a:t> de </a:t>
            </a:r>
            <a:r>
              <a:rPr lang="en-US" sz="1100" dirty="0" err="1"/>
              <a:t>obra</a:t>
            </a:r>
            <a:r>
              <a:rPr lang="en-US" sz="1100" dirty="0"/>
              <a:t> y </a:t>
            </a:r>
            <a:r>
              <a:rPr lang="en-US" sz="1100" dirty="0" err="1"/>
              <a:t>materiales</a:t>
            </a:r>
            <a:r>
              <a:rPr lang="en-US" sz="1100" dirty="0"/>
              <a:t>, o ambos, </a:t>
            </a:r>
            <a:r>
              <a:rPr lang="en-US" sz="1100" dirty="0" err="1"/>
              <a:t>otorgados</a:t>
            </a:r>
            <a:r>
              <a:rPr lang="en-US" sz="1100" dirty="0"/>
              <a:t> </a:t>
            </a:r>
            <a:r>
              <a:rPr lang="en-US" sz="1100" dirty="0" err="1"/>
              <a:t>por</a:t>
            </a:r>
            <a:r>
              <a:rPr lang="en-US" sz="1100" dirty="0"/>
              <a:t> </a:t>
            </a:r>
            <a:r>
              <a:rPr lang="en-US" sz="1100" dirty="0" err="1"/>
              <a:t>quien</a:t>
            </a:r>
            <a:r>
              <a:rPr lang="en-US" sz="1100" dirty="0"/>
              <a:t> subscribe, o </a:t>
            </a:r>
            <a:r>
              <a:rPr lang="en-US" sz="1100" dirty="0" err="1"/>
              <a:t>por</a:t>
            </a:r>
            <a:r>
              <a:rPr lang="en-US" sz="1100" dirty="0"/>
              <a:t> </a:t>
            </a:r>
            <a:r>
              <a:rPr lang="en-US" sz="1100" dirty="0" err="1"/>
              <a:t>su</a:t>
            </a:r>
            <a:r>
              <a:rPr lang="en-US" sz="1100" dirty="0"/>
              <a:t> </a:t>
            </a:r>
            <a:r>
              <a:rPr lang="en-US" sz="1100" dirty="0" err="1"/>
              <a:t>cuenta</a:t>
            </a:r>
            <a:r>
              <a:rPr lang="en-US" sz="1100" dirty="0"/>
              <a:t>, </a:t>
            </a:r>
            <a:r>
              <a:rPr lang="en-US" sz="1100" dirty="0" err="1"/>
              <a:t>por</a:t>
            </a:r>
            <a:r>
              <a:rPr lang="en-US" sz="1100" dirty="0"/>
              <a:t> lo </a:t>
            </a:r>
            <a:r>
              <a:rPr lang="en-US" sz="1100" dirty="0" err="1"/>
              <a:t>mencionado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 </a:t>
            </a:r>
            <a:r>
              <a:rPr lang="en-US" sz="1100" dirty="0" err="1"/>
              <a:t>este</a:t>
            </a:r>
            <a:r>
              <a:rPr lang="en-US" sz="1100" dirty="0"/>
              <a:t> </a:t>
            </a:r>
            <a:r>
              <a:rPr lang="en-US" sz="1100" dirty="0" err="1"/>
              <a:t>contrato</a:t>
            </a:r>
            <a:r>
              <a:rPr lang="en-US" sz="1100" dirty="0"/>
              <a:t> </a:t>
            </a:r>
            <a:r>
              <a:rPr lang="en-US" sz="1100" dirty="0" err="1"/>
              <a:t>sobre</a:t>
            </a:r>
            <a:r>
              <a:rPr lang="en-US" sz="1100" dirty="0"/>
              <a:t> el </a:t>
            </a:r>
            <a:r>
              <a:rPr lang="en-US" sz="1100" dirty="0" err="1"/>
              <a:t>edificio</a:t>
            </a:r>
            <a:r>
              <a:rPr lang="en-US" sz="1100" dirty="0"/>
              <a:t> y </a:t>
            </a:r>
            <a:r>
              <a:rPr lang="en-US" sz="1100" dirty="0" err="1"/>
              <a:t>su</a:t>
            </a:r>
            <a:r>
              <a:rPr lang="en-US" sz="1100" dirty="0"/>
              <a:t> </a:t>
            </a:r>
            <a:r>
              <a:rPr lang="en-US" sz="1100" dirty="0" err="1"/>
              <a:t>alrededor</a:t>
            </a:r>
            <a:r>
              <a:rPr lang="en-US" sz="1100" dirty="0"/>
              <a:t>.   </a:t>
            </a:r>
            <a:r>
              <a:rPr lang="en-US" sz="1100" u="sng" dirty="0"/>
              <a:t>  </a:t>
            </a:r>
            <a:endParaRPr lang="en-US" sz="1100" dirty="0"/>
          </a:p>
          <a:p>
            <a:r>
              <a:rPr lang="en-US" sz="1100" dirty="0"/>
              <a:t> </a:t>
            </a:r>
          </a:p>
          <a:p>
            <a:r>
              <a:rPr lang="en-US" sz="1100" dirty="0" err="1"/>
              <a:t>Todos</a:t>
            </a:r>
            <a:r>
              <a:rPr lang="en-US" sz="1100" dirty="0"/>
              <a:t> </a:t>
            </a:r>
            <a:r>
              <a:rPr lang="en-US" sz="1100" dirty="0" err="1"/>
              <a:t>los</a:t>
            </a:r>
            <a:r>
              <a:rPr lang="en-US" sz="1100" dirty="0"/>
              <a:t> </a:t>
            </a:r>
            <a:r>
              <a:rPr lang="en-US" sz="1100" dirty="0" err="1"/>
              <a:t>relativos</a:t>
            </a:r>
            <a:r>
              <a:rPr lang="en-US" sz="1100" dirty="0"/>
              <a:t> </a:t>
            </a:r>
            <a:r>
              <a:rPr lang="en-US" sz="1100" dirty="0" err="1"/>
              <a:t>impuestos</a:t>
            </a:r>
            <a:r>
              <a:rPr lang="en-US" sz="1100" dirty="0"/>
              <a:t> para el </a:t>
            </a:r>
            <a:r>
              <a:rPr lang="en-US" sz="1100" dirty="0" err="1"/>
              <a:t>estado</a:t>
            </a:r>
            <a:r>
              <a:rPr lang="en-US" sz="1100" dirty="0"/>
              <a:t> de ______  </a:t>
            </a:r>
            <a:r>
              <a:rPr lang="en-US" sz="1100" dirty="0" err="1"/>
              <a:t>han</a:t>
            </a:r>
            <a:r>
              <a:rPr lang="en-US" sz="1100" dirty="0"/>
              <a:t> </a:t>
            </a:r>
            <a:r>
              <a:rPr lang="en-US" sz="1100" dirty="0" err="1"/>
              <a:t>sido</a:t>
            </a:r>
            <a:r>
              <a:rPr lang="en-US" sz="1100" dirty="0"/>
              <a:t> </a:t>
            </a:r>
            <a:r>
              <a:rPr lang="en-US" sz="1100" dirty="0" err="1"/>
              <a:t>pagados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 </a:t>
            </a:r>
            <a:r>
              <a:rPr lang="en-US" sz="1100" dirty="0" err="1"/>
              <a:t>materiales</a:t>
            </a:r>
            <a:r>
              <a:rPr lang="en-US" sz="1100" dirty="0"/>
              <a:t>, labor e </a:t>
            </a:r>
            <a:r>
              <a:rPr lang="en-US" sz="1100" dirty="0" err="1"/>
              <a:t>instalación</a:t>
            </a:r>
            <a:r>
              <a:rPr lang="en-US" sz="1100" dirty="0"/>
              <a:t>. </a:t>
            </a:r>
          </a:p>
          <a:p>
            <a:r>
              <a:rPr lang="en-US" sz="1100" dirty="0"/>
              <a:t> </a:t>
            </a:r>
          </a:p>
          <a:p>
            <a:r>
              <a:rPr lang="en-US" sz="1100" dirty="0" err="1"/>
              <a:t>EXCEPCIONES</a:t>
            </a:r>
            <a:r>
              <a:rPr lang="en-US" sz="1100" dirty="0"/>
              <a:t>: ______</a:t>
            </a:r>
          </a:p>
          <a:p>
            <a:r>
              <a:rPr lang="en-US" sz="1100" dirty="0"/>
              <a:t> </a:t>
            </a:r>
          </a:p>
          <a:p>
            <a:r>
              <a:rPr lang="en-US" sz="1100" dirty="0"/>
              <a:t> </a:t>
            </a:r>
          </a:p>
          <a:p>
            <a:pPr>
              <a:lnSpc>
                <a:spcPct val="120000"/>
              </a:lnSpc>
            </a:pPr>
            <a:r>
              <a:rPr lang="en-US" sz="1100" dirty="0" err="1"/>
              <a:t>CONTRATISTA</a:t>
            </a:r>
            <a:r>
              <a:rPr lang="en-US" sz="1100" dirty="0"/>
              <a:t>: _________________________________  </a:t>
            </a:r>
          </a:p>
          <a:p>
            <a:pPr>
              <a:lnSpc>
                <a:spcPct val="120000"/>
              </a:lnSpc>
            </a:pPr>
            <a:r>
              <a:rPr lang="en-US" sz="1100" dirty="0" err="1"/>
              <a:t>DIRECCIÓN</a:t>
            </a:r>
            <a:r>
              <a:rPr lang="en-US" sz="1100" dirty="0"/>
              <a:t>: _____________________________________  </a:t>
            </a:r>
          </a:p>
          <a:p>
            <a:r>
              <a:rPr lang="en-US" sz="1100" dirty="0"/>
              <a:t> </a:t>
            </a:r>
          </a:p>
          <a:p>
            <a:r>
              <a:rPr lang="en-US" sz="1100" dirty="0"/>
              <a:t> </a:t>
            </a:r>
          </a:p>
          <a:p>
            <a:r>
              <a:rPr lang="en-US" sz="1100" dirty="0"/>
              <a:t>POR____________________________________________</a:t>
            </a:r>
          </a:p>
          <a:p>
            <a:r>
              <a:rPr lang="en-US" sz="1100" dirty="0"/>
              <a:t>		</a:t>
            </a:r>
            <a:r>
              <a:rPr lang="en-US" sz="1100" dirty="0" err="1"/>
              <a:t>Firma</a:t>
            </a:r>
            <a:r>
              <a:rPr lang="en-US" sz="1100" dirty="0"/>
              <a:t> del </a:t>
            </a:r>
            <a:r>
              <a:rPr lang="en-US" sz="1100" dirty="0" err="1"/>
              <a:t>Contratista</a:t>
            </a:r>
            <a:endParaRPr lang="en-US" sz="1100" dirty="0"/>
          </a:p>
          <a:p>
            <a:r>
              <a:rPr lang="en-US" sz="1100" dirty="0"/>
              <a:t> </a:t>
            </a:r>
          </a:p>
          <a:p>
            <a:r>
              <a:rPr lang="en-US" sz="1100" dirty="0"/>
              <a:t> </a:t>
            </a:r>
          </a:p>
          <a:p>
            <a:r>
              <a:rPr lang="en-US" sz="1100" dirty="0" err="1"/>
              <a:t>Suscrito</a:t>
            </a:r>
            <a:r>
              <a:rPr lang="en-US" sz="1100" dirty="0"/>
              <a:t> y </a:t>
            </a:r>
            <a:r>
              <a:rPr lang="en-US" sz="1100" dirty="0" err="1"/>
              <a:t>jurado</a:t>
            </a:r>
            <a:r>
              <a:rPr lang="en-US" sz="1100" dirty="0"/>
              <a:t> ante mi hoy ______  </a:t>
            </a:r>
            <a:r>
              <a:rPr lang="en-US" sz="1100" dirty="0" err="1"/>
              <a:t>día</a:t>
            </a:r>
            <a:r>
              <a:rPr lang="en-US" sz="1100" dirty="0"/>
              <a:t> de ______, 20______.</a:t>
            </a:r>
          </a:p>
          <a:p>
            <a:pPr>
              <a:spcBef>
                <a:spcPts val="0"/>
              </a:spcBef>
            </a:pPr>
            <a:r>
              <a:rPr lang="en-US" sz="1100" dirty="0"/>
              <a:t> </a:t>
            </a:r>
          </a:p>
          <a:p>
            <a:r>
              <a:rPr lang="en-US" sz="1000" dirty="0"/>
              <a:t> </a:t>
            </a:r>
          </a:p>
          <a:p>
            <a:r>
              <a:rPr lang="en-US" sz="1000" b="1" dirty="0"/>
              <a:t> </a:t>
            </a:r>
          </a:p>
          <a:p>
            <a:endParaRPr lang="en-US" sz="1000" dirty="0"/>
          </a:p>
          <a:p>
            <a:r>
              <a:rPr lang="en-US" sz="1000" b="1" dirty="0"/>
              <a:t> </a:t>
            </a:r>
            <a:endParaRPr lang="en-US" sz="1000" dirty="0"/>
          </a:p>
          <a:p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259081" y="9702166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20	CPCON v1 2May17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4522" y="1129241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626279" y="449375"/>
            <a:ext cx="530497" cy="514895"/>
          </a:xfrm>
          <a:prstGeom prst="ellipse">
            <a:avLst/>
          </a:prstGeom>
          <a:gradFill flip="none" rotWithShape="1">
            <a:gsLst>
              <a:gs pos="0">
                <a:srgbClr val="960000">
                  <a:shade val="30000"/>
                  <a:satMod val="115000"/>
                </a:srgbClr>
              </a:gs>
              <a:gs pos="50000">
                <a:srgbClr val="960000">
                  <a:shade val="67500"/>
                  <a:satMod val="115000"/>
                </a:srgbClr>
              </a:gs>
              <a:gs pos="100000">
                <a:srgbClr val="96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70" tIns="50935" rIns="101870" bIns="50935" rtlCol="0" anchor="ctr"/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526724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15" y="373268"/>
            <a:ext cx="6873465" cy="974240"/>
          </a:xfrm>
        </p:spPr>
        <p:txBody>
          <a:bodyPr>
            <a:noAutofit/>
          </a:bodyPr>
          <a:lstStyle/>
          <a:p>
            <a:pPr algn="r"/>
            <a:r>
              <a:rPr lang="en-US" sz="3100" dirty="0"/>
              <a:t>IRS Form W-9 (SP)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7717" y="9702166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21	CPCON v1 2May17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4522" y="1129241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00052" y="454153"/>
            <a:ext cx="530497" cy="514895"/>
          </a:xfrm>
          <a:prstGeom prst="ellipse">
            <a:avLst/>
          </a:prstGeom>
          <a:gradFill flip="none" rotWithShape="1">
            <a:gsLst>
              <a:gs pos="0">
                <a:srgbClr val="960000">
                  <a:shade val="30000"/>
                  <a:satMod val="115000"/>
                </a:srgbClr>
              </a:gs>
              <a:gs pos="50000">
                <a:srgbClr val="960000">
                  <a:shade val="67500"/>
                  <a:satMod val="115000"/>
                </a:srgbClr>
              </a:gs>
              <a:gs pos="100000">
                <a:srgbClr val="96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70" tIns="50935" rIns="101870" bIns="50935" rtlCol="0" anchor="ctr"/>
          <a:lstStyle/>
          <a:p>
            <a:pPr algn="ctr"/>
            <a:r>
              <a:rPr lang="en-US" dirty="0"/>
              <a:t>6</a:t>
            </a:r>
          </a:p>
        </p:txBody>
      </p:sp>
      <p:pic>
        <p:nvPicPr>
          <p:cNvPr id="9" name="Picture 8" descr="Resultado de imagen para w-9 form en espano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08100"/>
            <a:ext cx="7029450" cy="817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62779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315" y="373268"/>
            <a:ext cx="6873465" cy="974240"/>
          </a:xfrm>
        </p:spPr>
        <p:txBody>
          <a:bodyPr>
            <a:noAutofit/>
          </a:bodyPr>
          <a:lstStyle/>
          <a:p>
            <a:r>
              <a:rPr lang="en-US" sz="3100" dirty="0" err="1"/>
              <a:t>Tipo</a:t>
            </a:r>
            <a:r>
              <a:rPr lang="en-US" sz="3100" dirty="0"/>
              <a:t> de </a:t>
            </a:r>
            <a:r>
              <a:rPr lang="en-US" sz="3100" dirty="0" err="1"/>
              <a:t>Contratistas</a:t>
            </a:r>
            <a:r>
              <a:rPr lang="en-US" sz="3100" dirty="0"/>
              <a:t> que </a:t>
            </a:r>
            <a:r>
              <a:rPr lang="en-US" sz="3100" dirty="0" err="1"/>
              <a:t>Buscamos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59" y="1231591"/>
            <a:ext cx="6617404" cy="767428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300" b="1" dirty="0"/>
              <a:t>Un </a:t>
            </a:r>
            <a:r>
              <a:rPr lang="en-US" sz="1300" b="1" dirty="0" err="1"/>
              <a:t>contratista</a:t>
            </a:r>
            <a:r>
              <a:rPr lang="en-US" sz="1300" b="1" dirty="0"/>
              <a:t> ideal </a:t>
            </a:r>
            <a:r>
              <a:rPr lang="en-US" sz="1300" b="1" dirty="0" err="1"/>
              <a:t>debe</a:t>
            </a:r>
            <a:r>
              <a:rPr lang="en-US" sz="1300" b="1" dirty="0"/>
              <a:t> </a:t>
            </a:r>
            <a:r>
              <a:rPr lang="en-US" sz="1300" b="1" dirty="0" err="1"/>
              <a:t>tener</a:t>
            </a:r>
            <a:r>
              <a:rPr lang="en-US" sz="1300" b="1" dirty="0"/>
              <a:t> 4 </a:t>
            </a:r>
            <a:r>
              <a:rPr lang="en-US" sz="1300" b="1" dirty="0" err="1"/>
              <a:t>componentes</a:t>
            </a:r>
            <a:r>
              <a:rPr lang="en-US" sz="1300" b="1" dirty="0"/>
              <a:t>: un </a:t>
            </a:r>
            <a:r>
              <a:rPr lang="en-US" sz="1300" b="1" dirty="0" err="1"/>
              <a:t>trabajo</a:t>
            </a:r>
            <a:r>
              <a:rPr lang="en-US" sz="1300" b="1" dirty="0"/>
              <a:t> </a:t>
            </a:r>
            <a:r>
              <a:rPr lang="en-US" sz="1300" b="1" dirty="0" err="1"/>
              <a:t>ético</a:t>
            </a:r>
            <a:r>
              <a:rPr lang="en-US" sz="1300" b="1" dirty="0"/>
              <a:t> </a:t>
            </a:r>
            <a:r>
              <a:rPr lang="en-US" sz="1300" b="1" dirty="0" err="1"/>
              <a:t>consistente</a:t>
            </a:r>
            <a:r>
              <a:rPr lang="en-US" sz="1300" b="1" dirty="0"/>
              <a:t>, </a:t>
            </a:r>
            <a:r>
              <a:rPr lang="en-US" sz="1300" b="1" dirty="0" err="1"/>
              <a:t>mano</a:t>
            </a:r>
            <a:r>
              <a:rPr lang="en-US" sz="1300" b="1" dirty="0"/>
              <a:t> de </a:t>
            </a:r>
            <a:r>
              <a:rPr lang="en-US" sz="1300" b="1" dirty="0" err="1"/>
              <a:t>obra</a:t>
            </a:r>
            <a:r>
              <a:rPr lang="en-US" sz="1300" b="1" dirty="0"/>
              <a:t> superior, </a:t>
            </a:r>
            <a:r>
              <a:rPr lang="en-US" sz="1300" b="1" dirty="0" err="1"/>
              <a:t>lugares</a:t>
            </a:r>
            <a:r>
              <a:rPr lang="en-US" sz="1300" b="1" dirty="0"/>
              <a:t> de </a:t>
            </a:r>
            <a:r>
              <a:rPr lang="en-US" sz="1300" b="1" dirty="0" err="1"/>
              <a:t>trabajo</a:t>
            </a:r>
            <a:r>
              <a:rPr lang="en-US" sz="1300" b="1" dirty="0"/>
              <a:t> </a:t>
            </a:r>
            <a:r>
              <a:rPr lang="en-US" sz="1300" b="1" dirty="0" err="1"/>
              <a:t>cuidados</a:t>
            </a:r>
            <a:r>
              <a:rPr lang="en-US" sz="1300" b="1" dirty="0"/>
              <a:t>, y </a:t>
            </a:r>
            <a:r>
              <a:rPr lang="en-US" sz="1300" b="1" dirty="0" err="1"/>
              <a:t>una</a:t>
            </a:r>
            <a:r>
              <a:rPr lang="en-US" sz="1300" b="1" dirty="0"/>
              <a:t> </a:t>
            </a:r>
            <a:r>
              <a:rPr lang="en-US" sz="1300" b="1" dirty="0" err="1"/>
              <a:t>pasión</a:t>
            </a:r>
            <a:r>
              <a:rPr lang="en-US" sz="1300" b="1" dirty="0"/>
              <a:t> para </a:t>
            </a:r>
            <a:r>
              <a:rPr lang="en-US" sz="1300" b="1" dirty="0" err="1"/>
              <a:t>lograr</a:t>
            </a:r>
            <a:r>
              <a:rPr lang="en-US" sz="1300" b="1" dirty="0"/>
              <a:t> un </a:t>
            </a:r>
            <a:r>
              <a:rPr lang="en-US" sz="1300" b="1" dirty="0" err="1"/>
              <a:t>producto</a:t>
            </a:r>
            <a:r>
              <a:rPr lang="en-US" sz="1300" b="1" dirty="0"/>
              <a:t> </a:t>
            </a:r>
            <a:r>
              <a:rPr lang="en-US" sz="1300" b="1" dirty="0" err="1"/>
              <a:t>terminado</a:t>
            </a:r>
            <a:r>
              <a:rPr lang="en-US" sz="1300" b="1" dirty="0"/>
              <a:t> de </a:t>
            </a:r>
            <a:r>
              <a:rPr lang="en-US" sz="1300" b="1" dirty="0" err="1"/>
              <a:t>alta</a:t>
            </a:r>
            <a:r>
              <a:rPr lang="en-US" sz="1300" b="1" dirty="0"/>
              <a:t> </a:t>
            </a:r>
            <a:r>
              <a:rPr lang="en-US" sz="1300" b="1" dirty="0" err="1"/>
              <a:t>calidad</a:t>
            </a:r>
            <a:r>
              <a:rPr lang="en-US" sz="1300" b="1" dirty="0"/>
              <a:t>.</a:t>
            </a:r>
          </a:p>
          <a:p>
            <a:pPr>
              <a:spcBef>
                <a:spcPts val="0"/>
              </a:spcBef>
            </a:pPr>
            <a:r>
              <a:rPr lang="en-US" sz="1300" b="1" dirty="0">
                <a:solidFill>
                  <a:srgbClr val="C00000"/>
                </a:solidFill>
              </a:rPr>
              <a:t> </a:t>
            </a:r>
          </a:p>
          <a:p>
            <a:pPr>
              <a:spcBef>
                <a:spcPts val="0"/>
              </a:spcBef>
              <a:spcAft>
                <a:spcPts val="334"/>
              </a:spcAft>
            </a:pPr>
            <a:r>
              <a:rPr lang="en-US" sz="1600" b="1" cap="all" dirty="0"/>
              <a:t>EL </a:t>
            </a:r>
            <a:r>
              <a:rPr lang="en-US" sz="1600" b="1" cap="all" dirty="0" err="1"/>
              <a:t>AJUSTE</a:t>
            </a:r>
            <a:r>
              <a:rPr lang="en-US" sz="1600" b="1" cap="all" dirty="0"/>
              <a:t> IDEAL PARA </a:t>
            </a:r>
            <a:r>
              <a:rPr lang="en-US" sz="1600" b="1" cap="all" dirty="0" err="1"/>
              <a:t>NOSOTROS</a:t>
            </a:r>
            <a:endParaRPr lang="en-US" sz="1600" b="1" cap="all" dirty="0"/>
          </a:p>
          <a:p>
            <a:pPr>
              <a:spcBef>
                <a:spcPts val="0"/>
              </a:spcBef>
              <a:spcAft>
                <a:spcPts val="669"/>
              </a:spcAft>
            </a:pPr>
            <a:r>
              <a:rPr lang="en-US" sz="1300" dirty="0" err="1"/>
              <a:t>Buscamos</a:t>
            </a:r>
            <a:r>
              <a:rPr lang="en-US" sz="1300" dirty="0"/>
              <a:t> </a:t>
            </a:r>
            <a:r>
              <a:rPr lang="en-US" sz="1300" dirty="0" err="1"/>
              <a:t>contratistas</a:t>
            </a:r>
            <a:r>
              <a:rPr lang="en-US" sz="1300" dirty="0"/>
              <a:t> </a:t>
            </a:r>
            <a:r>
              <a:rPr lang="en-US" sz="1300" dirty="0" err="1"/>
              <a:t>profesionales</a:t>
            </a:r>
            <a:r>
              <a:rPr lang="en-US" sz="1300" dirty="0"/>
              <a:t> que </a:t>
            </a:r>
            <a:r>
              <a:rPr lang="en-US" sz="1300" dirty="0" err="1"/>
              <a:t>tengan</a:t>
            </a:r>
            <a:r>
              <a:rPr lang="en-US" sz="1300" dirty="0"/>
              <a:t> </a:t>
            </a:r>
            <a:r>
              <a:rPr lang="en-US" sz="1300" b="1" dirty="0">
                <a:solidFill>
                  <a:srgbClr val="C00000"/>
                </a:solidFill>
              </a:rPr>
              <a:t>altos </a:t>
            </a:r>
            <a:r>
              <a:rPr lang="en-US" sz="1300" b="1" dirty="0" err="1">
                <a:solidFill>
                  <a:srgbClr val="C00000"/>
                </a:solidFill>
              </a:rPr>
              <a:t>estándares</a:t>
            </a:r>
            <a:r>
              <a:rPr lang="en-US" sz="1300" dirty="0"/>
              <a:t>, con un </a:t>
            </a:r>
            <a:r>
              <a:rPr lang="en-US" sz="1300" dirty="0" err="1"/>
              <a:t>equipo</a:t>
            </a:r>
            <a:r>
              <a:rPr lang="en-US" sz="1300" dirty="0"/>
              <a:t> de </a:t>
            </a:r>
            <a:r>
              <a:rPr lang="en-US" sz="1300" dirty="0" err="1"/>
              <a:t>subcontratistas</a:t>
            </a:r>
            <a:r>
              <a:rPr lang="en-US" sz="1300" dirty="0"/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confiables</a:t>
            </a:r>
            <a:r>
              <a:rPr lang="en-US" sz="1300" dirty="0"/>
              <a:t> </a:t>
            </a:r>
            <a:r>
              <a:rPr lang="en-US" sz="1300" dirty="0" err="1"/>
              <a:t>quienes</a:t>
            </a:r>
            <a:r>
              <a:rPr lang="en-US" sz="1300" dirty="0"/>
              <a:t> </a:t>
            </a:r>
            <a:r>
              <a:rPr lang="en-US" sz="1300" dirty="0" err="1"/>
              <a:t>hagan</a:t>
            </a:r>
            <a:r>
              <a:rPr lang="en-US" sz="1300" dirty="0"/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trabajo</a:t>
            </a:r>
            <a:r>
              <a:rPr lang="en-US" sz="1300" b="1" dirty="0">
                <a:solidFill>
                  <a:srgbClr val="C00000"/>
                </a:solidFill>
              </a:rPr>
              <a:t> de </a:t>
            </a:r>
            <a:r>
              <a:rPr lang="en-US" sz="1300" b="1" dirty="0" err="1">
                <a:solidFill>
                  <a:srgbClr val="C00000"/>
                </a:solidFill>
              </a:rPr>
              <a:t>calidad</a:t>
            </a:r>
            <a:r>
              <a:rPr lang="en-US" sz="1300" dirty="0"/>
              <a:t>, y </a:t>
            </a:r>
            <a:r>
              <a:rPr lang="en-US" sz="1300" dirty="0" err="1"/>
              <a:t>quienes</a:t>
            </a:r>
            <a:r>
              <a:rPr lang="en-US" sz="1300" dirty="0"/>
              <a:t> </a:t>
            </a:r>
            <a:r>
              <a:rPr lang="en-US" sz="1300" dirty="0" err="1"/>
              <a:t>hayan</a:t>
            </a:r>
            <a:r>
              <a:rPr lang="en-US" sz="1300" dirty="0"/>
              <a:t> </a:t>
            </a:r>
            <a:r>
              <a:rPr lang="en-US" sz="1300" dirty="0" err="1"/>
              <a:t>estado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el </a:t>
            </a:r>
            <a:r>
              <a:rPr lang="en-US" sz="1300" dirty="0" err="1"/>
              <a:t>negocio</a:t>
            </a:r>
            <a:r>
              <a:rPr lang="en-US" sz="1300" dirty="0"/>
              <a:t> </a:t>
            </a:r>
            <a:r>
              <a:rPr lang="en-US" sz="1300" dirty="0" err="1"/>
              <a:t>por</a:t>
            </a:r>
            <a:r>
              <a:rPr lang="en-US" sz="1300" dirty="0"/>
              <a:t> un </a:t>
            </a:r>
            <a:r>
              <a:rPr lang="en-US" sz="1300" dirty="0" err="1"/>
              <a:t>tiempo</a:t>
            </a:r>
            <a:r>
              <a:rPr lang="en-US" sz="1300" dirty="0"/>
              <a:t>—con </a:t>
            </a:r>
            <a:r>
              <a:rPr lang="en-US" sz="1300" dirty="0" err="1"/>
              <a:t>referencias</a:t>
            </a:r>
            <a:r>
              <a:rPr lang="en-US" sz="1300" dirty="0"/>
              <a:t> para </a:t>
            </a:r>
            <a:r>
              <a:rPr lang="en-US" sz="1300" dirty="0" err="1"/>
              <a:t>demostrarlo</a:t>
            </a:r>
            <a:r>
              <a:rPr lang="en-US" sz="1300" dirty="0"/>
              <a:t>. </a:t>
            </a:r>
            <a:r>
              <a:rPr lang="en-US" sz="1300" dirty="0" err="1"/>
              <a:t>Aquí</a:t>
            </a:r>
            <a:r>
              <a:rPr lang="en-US" sz="1300" dirty="0"/>
              <a:t> hay </a:t>
            </a:r>
            <a:r>
              <a:rPr lang="en-US" sz="1300" dirty="0" err="1"/>
              <a:t>algunas</a:t>
            </a:r>
            <a:r>
              <a:rPr lang="en-US" sz="1300" dirty="0"/>
              <a:t> </a:t>
            </a:r>
            <a:r>
              <a:rPr lang="en-US" sz="1300" dirty="0" err="1"/>
              <a:t>características</a:t>
            </a:r>
            <a:r>
              <a:rPr lang="en-US" sz="1300" dirty="0"/>
              <a:t> que </a:t>
            </a:r>
            <a:r>
              <a:rPr lang="en-US" sz="1300" dirty="0" err="1"/>
              <a:t>buscamos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nuestros</a:t>
            </a:r>
            <a:r>
              <a:rPr lang="en-US" sz="1300" dirty="0"/>
              <a:t> </a:t>
            </a:r>
            <a:r>
              <a:rPr lang="en-US" sz="1300" dirty="0" err="1"/>
              <a:t>contratistas</a:t>
            </a:r>
            <a:r>
              <a:rPr lang="en-US" sz="1300" dirty="0"/>
              <a:t>:</a:t>
            </a:r>
          </a:p>
          <a:p>
            <a:pPr marL="295425" indent="-191007">
              <a:spcBef>
                <a:spcPts val="0"/>
              </a:spcBef>
              <a:buFont typeface="Arial"/>
              <a:buChar char="•"/>
            </a:pPr>
            <a:r>
              <a:rPr lang="en-US" sz="1300" dirty="0"/>
              <a:t>Con </a:t>
            </a:r>
            <a:r>
              <a:rPr lang="en-US" sz="1300" dirty="0" err="1"/>
              <a:t>permiso</a:t>
            </a:r>
            <a:r>
              <a:rPr lang="en-US" sz="1300" dirty="0"/>
              <a:t> y </a:t>
            </a:r>
            <a:r>
              <a:rPr lang="en-US" sz="1300" b="1" dirty="0" err="1"/>
              <a:t>permiso</a:t>
            </a:r>
            <a:r>
              <a:rPr lang="en-US" sz="1300" b="1" dirty="0"/>
              <a:t> </a:t>
            </a:r>
            <a:r>
              <a:rPr lang="en-US" sz="1300" b="1" dirty="0" err="1"/>
              <a:t>vigente</a:t>
            </a:r>
            <a:r>
              <a:rPr lang="en-US" sz="1300" dirty="0"/>
              <a:t>; lo </a:t>
            </a:r>
            <a:r>
              <a:rPr lang="en-US" sz="1300" dirty="0" err="1"/>
              <a:t>mismo</a:t>
            </a:r>
            <a:r>
              <a:rPr lang="en-US" sz="1300" dirty="0"/>
              <a:t> para </a:t>
            </a:r>
            <a:r>
              <a:rPr lang="en-US" sz="1300" dirty="0" err="1"/>
              <a:t>sus</a:t>
            </a:r>
            <a:r>
              <a:rPr lang="en-US" sz="1300" dirty="0"/>
              <a:t> </a:t>
            </a:r>
            <a:r>
              <a:rPr lang="en-US" sz="1300" dirty="0" err="1"/>
              <a:t>subcontratistas</a:t>
            </a:r>
            <a:endParaRPr lang="en-US" sz="1300" dirty="0"/>
          </a:p>
          <a:p>
            <a:pPr marL="295425" indent="-191007">
              <a:spcBef>
                <a:spcPts val="0"/>
              </a:spcBef>
              <a:buFont typeface="Arial"/>
              <a:buChar char="•"/>
            </a:pPr>
            <a:r>
              <a:rPr lang="en-US" sz="1300" dirty="0" err="1"/>
              <a:t>Asegurados</a:t>
            </a:r>
            <a:r>
              <a:rPr lang="en-US" sz="1300" dirty="0"/>
              <a:t>—</a:t>
            </a:r>
            <a:r>
              <a:rPr lang="en-US" sz="1300" dirty="0" err="1"/>
              <a:t>incluyendo</a:t>
            </a:r>
            <a:r>
              <a:rPr lang="en-US" sz="1300" dirty="0"/>
              <a:t> el </a:t>
            </a:r>
            <a:r>
              <a:rPr lang="en-US" sz="1300" dirty="0" err="1"/>
              <a:t>seguro</a:t>
            </a:r>
            <a:r>
              <a:rPr lang="en-US" sz="1300" dirty="0"/>
              <a:t> de </a:t>
            </a:r>
            <a:r>
              <a:rPr lang="en-US" sz="1300" dirty="0" err="1"/>
              <a:t>trabajadores</a:t>
            </a:r>
            <a:r>
              <a:rPr lang="en-US" sz="1300" dirty="0"/>
              <a:t>—con un </a:t>
            </a:r>
            <a:r>
              <a:rPr lang="en-US" sz="1300" b="1" dirty="0" err="1"/>
              <a:t>límite</a:t>
            </a:r>
            <a:r>
              <a:rPr lang="en-US" sz="1300" b="1" dirty="0"/>
              <a:t> </a:t>
            </a:r>
            <a:r>
              <a:rPr lang="en-US" sz="1300" b="1" dirty="0" err="1"/>
              <a:t>mínimo</a:t>
            </a:r>
            <a:r>
              <a:rPr lang="en-US" sz="1300" b="1" dirty="0"/>
              <a:t> de $1 </a:t>
            </a:r>
            <a:r>
              <a:rPr lang="en-US" sz="1300" b="1" dirty="0" err="1"/>
              <a:t>millón</a:t>
            </a:r>
            <a:endParaRPr lang="en-US" sz="1300" dirty="0"/>
          </a:p>
          <a:p>
            <a:pPr marL="295425" indent="-191007">
              <a:spcBef>
                <a:spcPts val="0"/>
              </a:spcBef>
              <a:buFont typeface="Arial"/>
              <a:buChar char="•"/>
            </a:pPr>
            <a:r>
              <a:rPr lang="en-US" sz="1300" dirty="0"/>
              <a:t>Que </a:t>
            </a:r>
            <a:r>
              <a:rPr lang="en-US" sz="1300" dirty="0" err="1"/>
              <a:t>hayan</a:t>
            </a:r>
            <a:r>
              <a:rPr lang="en-US" sz="1300" dirty="0"/>
              <a:t> </a:t>
            </a:r>
            <a:r>
              <a:rPr lang="en-US" sz="1300" dirty="0" err="1"/>
              <a:t>estado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el </a:t>
            </a:r>
            <a:r>
              <a:rPr lang="en-US" sz="1300" dirty="0" err="1"/>
              <a:t>negocio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el </a:t>
            </a:r>
            <a:r>
              <a:rPr lang="en-US" sz="1300" dirty="0" err="1"/>
              <a:t>área</a:t>
            </a:r>
            <a:r>
              <a:rPr lang="en-US" sz="1300" dirty="0"/>
              <a:t> </a:t>
            </a:r>
            <a:r>
              <a:rPr lang="en-US" sz="1300" dirty="0" err="1"/>
              <a:t>por</a:t>
            </a:r>
            <a:r>
              <a:rPr lang="en-US" sz="1300" dirty="0"/>
              <a:t> </a:t>
            </a:r>
            <a:r>
              <a:rPr lang="en-US" sz="1300" b="1" dirty="0" err="1"/>
              <a:t>mínimo</a:t>
            </a:r>
            <a:r>
              <a:rPr lang="en-US" sz="1300" b="1" dirty="0"/>
              <a:t> 3 </a:t>
            </a:r>
            <a:r>
              <a:rPr lang="en-US" sz="1300" b="1" dirty="0" err="1"/>
              <a:t>años</a:t>
            </a:r>
            <a:endParaRPr lang="en-US" sz="1300" dirty="0"/>
          </a:p>
          <a:p>
            <a:pPr marL="295425" indent="-191007">
              <a:spcBef>
                <a:spcPts val="0"/>
              </a:spcBef>
              <a:buFont typeface="Arial"/>
              <a:buChar char="•"/>
            </a:pPr>
            <a:r>
              <a:rPr lang="en-US" sz="1300" b="1" dirty="0"/>
              <a:t>Que </a:t>
            </a:r>
            <a:r>
              <a:rPr lang="en-US" sz="1300" b="1" dirty="0" err="1"/>
              <a:t>tengan</a:t>
            </a:r>
            <a:r>
              <a:rPr lang="en-US" sz="1300" b="1" dirty="0"/>
              <a:t> un </a:t>
            </a:r>
            <a:r>
              <a:rPr lang="en-US" sz="1300" b="1" dirty="0" err="1"/>
              <a:t>equipo</a:t>
            </a:r>
            <a:r>
              <a:rPr lang="en-US" sz="1300" b="1" dirty="0"/>
              <a:t> </a:t>
            </a:r>
            <a:r>
              <a:rPr lang="en-US" sz="1300" b="1" dirty="0" err="1"/>
              <a:t>consistente</a:t>
            </a:r>
            <a:r>
              <a:rPr lang="en-US" sz="1300" b="1" dirty="0"/>
              <a:t> </a:t>
            </a:r>
            <a:r>
              <a:rPr lang="en-US" sz="1300" dirty="0"/>
              <a:t>de </a:t>
            </a:r>
            <a:r>
              <a:rPr lang="en-US" sz="1300" dirty="0" err="1"/>
              <a:t>subcontratistas</a:t>
            </a:r>
            <a:endParaRPr lang="en-US" sz="1300" dirty="0"/>
          </a:p>
          <a:p>
            <a:pPr marL="295425" indent="-191007">
              <a:spcBef>
                <a:spcPts val="0"/>
              </a:spcBef>
              <a:buFont typeface="Arial"/>
              <a:buChar char="•"/>
            </a:pPr>
            <a:r>
              <a:rPr lang="en-US" sz="1300" dirty="0"/>
              <a:t>Que </a:t>
            </a:r>
            <a:r>
              <a:rPr lang="en-US" sz="1300" dirty="0" err="1"/>
              <a:t>mantengan</a:t>
            </a:r>
            <a:r>
              <a:rPr lang="en-US" sz="1300" dirty="0"/>
              <a:t> el </a:t>
            </a:r>
            <a:r>
              <a:rPr lang="en-US" sz="1300" dirty="0" err="1"/>
              <a:t>lugar</a:t>
            </a:r>
            <a:r>
              <a:rPr lang="en-US" sz="1300" dirty="0"/>
              <a:t> de </a:t>
            </a:r>
            <a:r>
              <a:rPr lang="en-US" sz="1300" dirty="0" err="1"/>
              <a:t>trabajo</a:t>
            </a:r>
            <a:r>
              <a:rPr lang="en-US" sz="1300" dirty="0"/>
              <a:t> </a:t>
            </a:r>
            <a:r>
              <a:rPr lang="en-US" sz="1300" b="1" dirty="0" err="1"/>
              <a:t>limpio</a:t>
            </a:r>
            <a:r>
              <a:rPr lang="en-US" sz="1300" b="1" dirty="0"/>
              <a:t> y </a:t>
            </a:r>
            <a:r>
              <a:rPr lang="en-US" sz="1300" b="1" dirty="0" err="1"/>
              <a:t>en</a:t>
            </a:r>
            <a:r>
              <a:rPr lang="en-US" sz="1300" b="1" dirty="0"/>
              <a:t> </a:t>
            </a:r>
            <a:r>
              <a:rPr lang="en-US" sz="1300" b="1" dirty="0" err="1"/>
              <a:t>orden</a:t>
            </a:r>
            <a:endParaRPr lang="en-US" sz="1300" dirty="0"/>
          </a:p>
          <a:p>
            <a:pPr marL="295425" indent="-191007">
              <a:spcBef>
                <a:spcPts val="0"/>
              </a:spcBef>
              <a:buFont typeface="Arial"/>
              <a:buChar char="•"/>
            </a:pPr>
            <a:r>
              <a:rPr lang="en-US" sz="1300" dirty="0"/>
              <a:t>Que </a:t>
            </a:r>
            <a:r>
              <a:rPr lang="en-US" sz="1300" dirty="0" err="1"/>
              <a:t>provean</a:t>
            </a:r>
            <a:r>
              <a:rPr lang="en-US" sz="1300" dirty="0"/>
              <a:t> </a:t>
            </a:r>
            <a:r>
              <a:rPr lang="en-US" sz="1300" dirty="0" err="1"/>
              <a:t>una</a:t>
            </a:r>
            <a:r>
              <a:rPr lang="en-US" sz="1300" dirty="0"/>
              <a:t> </a:t>
            </a:r>
            <a:r>
              <a:rPr lang="en-US" sz="1300" b="1" dirty="0" err="1"/>
              <a:t>lista</a:t>
            </a:r>
            <a:r>
              <a:rPr lang="en-US" sz="1300" b="1" dirty="0"/>
              <a:t> de </a:t>
            </a:r>
            <a:r>
              <a:rPr lang="en-US" sz="1300" b="1" dirty="0" err="1"/>
              <a:t>referencias</a:t>
            </a:r>
            <a:r>
              <a:rPr lang="en-US" sz="1300" dirty="0"/>
              <a:t>, con </a:t>
            </a:r>
            <a:r>
              <a:rPr lang="en-US" sz="1300" dirty="0" err="1"/>
              <a:t>información</a:t>
            </a:r>
            <a:r>
              <a:rPr lang="en-US" sz="1300" dirty="0"/>
              <a:t> de </a:t>
            </a:r>
            <a:r>
              <a:rPr lang="en-US" sz="1300" dirty="0" err="1"/>
              <a:t>contacto</a:t>
            </a:r>
            <a:r>
              <a:rPr lang="en-US" sz="1300" dirty="0"/>
              <a:t> al </a:t>
            </a:r>
            <a:r>
              <a:rPr lang="en-US" sz="1300" dirty="0" err="1"/>
              <a:t>día</a:t>
            </a:r>
            <a:endParaRPr lang="en-US" sz="1300" dirty="0"/>
          </a:p>
          <a:p>
            <a:pPr marL="295425" indent="-191007">
              <a:spcBef>
                <a:spcPts val="0"/>
              </a:spcBef>
              <a:buFont typeface="Arial"/>
              <a:buChar char="•"/>
            </a:pPr>
            <a:r>
              <a:rPr lang="en-US" sz="1300" dirty="0"/>
              <a:t>Que </a:t>
            </a:r>
            <a:r>
              <a:rPr lang="en-US" sz="1300" dirty="0" err="1"/>
              <a:t>pertenezcan</a:t>
            </a:r>
            <a:r>
              <a:rPr lang="en-US" sz="1300" dirty="0"/>
              <a:t> al </a:t>
            </a:r>
            <a:r>
              <a:rPr lang="en-US" sz="1300" b="1" dirty="0"/>
              <a:t>Better Business Bureau (BBB)</a:t>
            </a:r>
            <a:r>
              <a:rPr lang="en-US" sz="1300" dirty="0"/>
              <a:t> o </a:t>
            </a:r>
            <a:r>
              <a:rPr lang="en-US" sz="1300" dirty="0" err="1"/>
              <a:t>bien</a:t>
            </a:r>
            <a:r>
              <a:rPr lang="en-US" sz="1300" dirty="0"/>
              <a:t> </a:t>
            </a:r>
            <a:r>
              <a:rPr lang="en-US" sz="1300" dirty="0" err="1"/>
              <a:t>una</a:t>
            </a:r>
            <a:r>
              <a:rPr lang="en-US" sz="1300" dirty="0"/>
              <a:t> de las </a:t>
            </a:r>
            <a:r>
              <a:rPr lang="en-US" sz="1300" dirty="0" err="1"/>
              <a:t>asociaciones</a:t>
            </a:r>
            <a:r>
              <a:rPr lang="en-US" sz="1300" dirty="0"/>
              <a:t> </a:t>
            </a:r>
            <a:r>
              <a:rPr lang="en-US" sz="1300" dirty="0" err="1"/>
              <a:t>nacionales</a:t>
            </a:r>
            <a:r>
              <a:rPr lang="en-US" sz="1300" dirty="0"/>
              <a:t> de </a:t>
            </a:r>
            <a:r>
              <a:rPr lang="en-US" sz="1300" dirty="0" err="1"/>
              <a:t>constructores</a:t>
            </a:r>
            <a:r>
              <a:rPr lang="en-US" sz="1300" dirty="0"/>
              <a:t> o </a:t>
            </a:r>
            <a:r>
              <a:rPr lang="en-US" sz="1300" dirty="0" err="1"/>
              <a:t>carpinteros</a:t>
            </a:r>
            <a:endParaRPr lang="en-US" sz="1300" dirty="0"/>
          </a:p>
          <a:p>
            <a:pPr marL="295425" indent="-191007">
              <a:spcBef>
                <a:spcPts val="0"/>
              </a:spcBef>
              <a:buFont typeface="Arial"/>
              <a:buChar char="•"/>
            </a:pPr>
            <a:r>
              <a:rPr lang="en-US" sz="1300" b="1" dirty="0"/>
              <a:t>Que </a:t>
            </a:r>
            <a:r>
              <a:rPr lang="en-US" sz="1300" b="1" dirty="0" err="1"/>
              <a:t>provean</a:t>
            </a:r>
            <a:r>
              <a:rPr lang="en-US" sz="1300" b="1" dirty="0"/>
              <a:t> </a:t>
            </a:r>
            <a:r>
              <a:rPr lang="en-US" sz="1300" b="1" dirty="0" err="1"/>
              <a:t>garantías</a:t>
            </a:r>
            <a:r>
              <a:rPr lang="en-US" sz="1300" b="1" dirty="0"/>
              <a:t> </a:t>
            </a:r>
            <a:r>
              <a:rPr lang="en-US" sz="1300" b="1" dirty="0" err="1"/>
              <a:t>escritas</a:t>
            </a:r>
            <a:r>
              <a:rPr lang="en-US" sz="1300" dirty="0"/>
              <a:t> de un </a:t>
            </a:r>
            <a:r>
              <a:rPr lang="en-US" sz="1300" dirty="0" err="1"/>
              <a:t>año</a:t>
            </a:r>
            <a:r>
              <a:rPr lang="en-US" sz="1300" dirty="0"/>
              <a:t> o </a:t>
            </a:r>
            <a:r>
              <a:rPr lang="en-US" sz="1300" dirty="0" err="1"/>
              <a:t>más</a:t>
            </a:r>
            <a:r>
              <a:rPr lang="en-US" sz="1300" dirty="0"/>
              <a:t> de </a:t>
            </a:r>
            <a:r>
              <a:rPr lang="en-US" sz="1300" dirty="0" err="1"/>
              <a:t>su</a:t>
            </a:r>
            <a:r>
              <a:rPr lang="en-US" sz="1300" dirty="0"/>
              <a:t> </a:t>
            </a:r>
            <a:r>
              <a:rPr lang="en-US" sz="1300" dirty="0" err="1"/>
              <a:t>trabajo</a:t>
            </a:r>
            <a:endParaRPr lang="en-US" sz="1300" dirty="0"/>
          </a:p>
          <a:p>
            <a:pPr marL="295425" indent="-191007">
              <a:spcBef>
                <a:spcPts val="0"/>
              </a:spcBef>
              <a:buFont typeface="Arial"/>
              <a:buChar char="•"/>
            </a:pPr>
            <a:r>
              <a:rPr lang="en-US" sz="1300" dirty="0"/>
              <a:t>Que sea </a:t>
            </a:r>
            <a:r>
              <a:rPr lang="en-US" sz="1300" dirty="0" err="1"/>
              <a:t>estructurada</a:t>
            </a:r>
            <a:r>
              <a:rPr lang="en-US" sz="1300" dirty="0"/>
              <a:t> </a:t>
            </a:r>
            <a:r>
              <a:rPr lang="en-US" sz="1300" dirty="0" err="1"/>
              <a:t>como</a:t>
            </a:r>
            <a:r>
              <a:rPr lang="en-US" sz="1300" dirty="0"/>
              <a:t> </a:t>
            </a:r>
            <a:r>
              <a:rPr lang="en-US" sz="1300" b="1" dirty="0" err="1"/>
              <a:t>una</a:t>
            </a:r>
            <a:r>
              <a:rPr lang="en-US" sz="1300" b="1" dirty="0"/>
              <a:t> </a:t>
            </a:r>
            <a:r>
              <a:rPr lang="en-US" sz="1300" b="1" dirty="0" err="1"/>
              <a:t>corporación</a:t>
            </a:r>
            <a:r>
              <a:rPr lang="en-US" sz="1300" b="1" dirty="0"/>
              <a:t> o </a:t>
            </a:r>
            <a:r>
              <a:rPr lang="en-US" sz="1300" b="1" dirty="0" err="1"/>
              <a:t>SRL</a:t>
            </a:r>
            <a:endParaRPr lang="en-US" sz="1300" dirty="0"/>
          </a:p>
          <a:p>
            <a:pPr marL="295425" indent="-191007">
              <a:spcBef>
                <a:spcPts val="0"/>
              </a:spcBef>
              <a:buFont typeface="Arial"/>
              <a:buChar char="•"/>
            </a:pPr>
            <a:r>
              <a:rPr lang="en-US" sz="1300" b="1" dirty="0"/>
              <a:t>Una </a:t>
            </a:r>
            <a:r>
              <a:rPr lang="en-US" sz="1300" b="1" dirty="0" err="1"/>
              <a:t>compañía</a:t>
            </a:r>
            <a:r>
              <a:rPr lang="en-US" sz="1300" b="1" dirty="0"/>
              <a:t> con </a:t>
            </a:r>
            <a:r>
              <a:rPr lang="en-US" sz="1300" b="1" dirty="0" err="1"/>
              <a:t>una</a:t>
            </a:r>
            <a:r>
              <a:rPr lang="en-US" sz="1300" b="1" dirty="0"/>
              <a:t> </a:t>
            </a:r>
            <a:r>
              <a:rPr lang="en-US" sz="1300" b="1" dirty="0" err="1"/>
              <a:t>reputación</a:t>
            </a:r>
            <a:r>
              <a:rPr lang="en-US" sz="1300" dirty="0"/>
              <a:t> sin precedents </a:t>
            </a:r>
            <a:r>
              <a:rPr lang="en-US" sz="1300" dirty="0" err="1"/>
              <a:t>judiciales</a:t>
            </a:r>
            <a:endParaRPr lang="en-US" sz="1300" dirty="0"/>
          </a:p>
          <a:p>
            <a:pPr marL="295425" indent="-191007">
              <a:spcBef>
                <a:spcPts val="0"/>
              </a:spcBef>
              <a:buFont typeface="Arial"/>
              <a:buChar char="•"/>
            </a:pPr>
            <a:r>
              <a:rPr lang="en-US" sz="1300" dirty="0"/>
              <a:t>Con </a:t>
            </a:r>
            <a:r>
              <a:rPr lang="en-US" sz="1300" dirty="0" err="1"/>
              <a:t>recursos</a:t>
            </a:r>
            <a:r>
              <a:rPr lang="en-US" sz="1300" dirty="0"/>
              <a:t> </a:t>
            </a:r>
            <a:r>
              <a:rPr lang="en-US" sz="1300" dirty="0" err="1"/>
              <a:t>financieros</a:t>
            </a:r>
            <a:r>
              <a:rPr lang="en-US" sz="1300" dirty="0"/>
              <a:t>—</a:t>
            </a:r>
            <a:r>
              <a:rPr lang="en-US" sz="1300" dirty="0" err="1"/>
              <a:t>capaz</a:t>
            </a:r>
            <a:r>
              <a:rPr lang="en-US" sz="1300" dirty="0"/>
              <a:t> </a:t>
            </a:r>
            <a:r>
              <a:rPr lang="en-US" sz="1300" b="1" dirty="0"/>
              <a:t>de </a:t>
            </a:r>
            <a:r>
              <a:rPr lang="en-US" sz="1300" b="1" dirty="0" err="1"/>
              <a:t>manejar</a:t>
            </a:r>
            <a:r>
              <a:rPr lang="en-US" sz="1300" b="1" dirty="0"/>
              <a:t> </a:t>
            </a:r>
            <a:r>
              <a:rPr lang="en-US" sz="1300" b="1" dirty="0" err="1"/>
              <a:t>costos</a:t>
            </a:r>
            <a:r>
              <a:rPr lang="en-US" sz="1300" b="1" dirty="0"/>
              <a:t> de </a:t>
            </a:r>
            <a:r>
              <a:rPr lang="en-US" sz="1300" b="1" dirty="0" err="1"/>
              <a:t>materiales</a:t>
            </a:r>
            <a:r>
              <a:rPr lang="en-US" sz="1300" dirty="0"/>
              <a:t> hasta que el </a:t>
            </a:r>
            <a:r>
              <a:rPr lang="en-US" sz="1300" dirty="0" err="1"/>
              <a:t>trabajo</a:t>
            </a:r>
            <a:r>
              <a:rPr lang="en-US" sz="1300" dirty="0"/>
              <a:t> </a:t>
            </a:r>
            <a:r>
              <a:rPr lang="en-US" sz="1300" dirty="0" err="1"/>
              <a:t>esté</a:t>
            </a:r>
            <a:r>
              <a:rPr lang="en-US" sz="1300" dirty="0"/>
              <a:t> </a:t>
            </a:r>
            <a:r>
              <a:rPr lang="en-US" sz="1300" dirty="0" err="1"/>
              <a:t>listo</a:t>
            </a:r>
            <a:r>
              <a:rPr lang="en-US" sz="1300" dirty="0"/>
              <a:t> para </a:t>
            </a:r>
            <a:r>
              <a:rPr lang="en-US" sz="1300" dirty="0" err="1"/>
              <a:t>ser</a:t>
            </a:r>
            <a:r>
              <a:rPr lang="en-US" sz="1300" dirty="0"/>
              <a:t> </a:t>
            </a:r>
            <a:r>
              <a:rPr lang="en-US" sz="1300" dirty="0" err="1"/>
              <a:t>puesto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obra</a:t>
            </a:r>
            <a:endParaRPr lang="en-US" sz="1300" dirty="0"/>
          </a:p>
          <a:p>
            <a:pPr>
              <a:spcBef>
                <a:spcPts val="0"/>
              </a:spcBef>
            </a:pPr>
            <a:r>
              <a:rPr lang="en-US" sz="1300" dirty="0"/>
              <a:t> </a:t>
            </a:r>
          </a:p>
          <a:p>
            <a:pPr>
              <a:spcBef>
                <a:spcPts val="0"/>
              </a:spcBef>
            </a:pPr>
            <a:r>
              <a:rPr lang="en-US" sz="1800" b="1" cap="all" dirty="0"/>
              <a:t>EL </a:t>
            </a:r>
            <a:r>
              <a:rPr lang="en-US" sz="1800" b="1" cap="all" dirty="0" err="1"/>
              <a:t>VASO</a:t>
            </a:r>
            <a:r>
              <a:rPr lang="en-US" sz="1800" b="1" cap="all" dirty="0"/>
              <a:t> </a:t>
            </a:r>
            <a:r>
              <a:rPr lang="en-US" sz="1800" b="1" cap="all" dirty="0" err="1"/>
              <a:t>ESTÁ</a:t>
            </a:r>
            <a:r>
              <a:rPr lang="en-US" sz="1800" b="1" cap="all" dirty="0"/>
              <a:t> MEDIO </a:t>
            </a:r>
            <a:r>
              <a:rPr lang="en-US" sz="1800" b="1" cap="all" dirty="0" err="1"/>
              <a:t>LLENO</a:t>
            </a:r>
            <a:endParaRPr lang="en-US" sz="1800" b="1" cap="all" dirty="0"/>
          </a:p>
          <a:p>
            <a:pPr>
              <a:spcBef>
                <a:spcPts val="0"/>
              </a:spcBef>
            </a:pPr>
            <a:r>
              <a:rPr lang="en-US" sz="1300" dirty="0" err="1"/>
              <a:t>Queremos</a:t>
            </a:r>
            <a:r>
              <a:rPr lang="en-US" sz="1300" dirty="0"/>
              <a:t> </a:t>
            </a:r>
            <a:r>
              <a:rPr lang="en-US" sz="1300" dirty="0" err="1"/>
              <a:t>contratistas</a:t>
            </a:r>
            <a:r>
              <a:rPr lang="en-US" sz="1300" dirty="0"/>
              <a:t> con </a:t>
            </a:r>
            <a:r>
              <a:rPr lang="en-US" sz="1300" dirty="0" err="1"/>
              <a:t>una</a:t>
            </a:r>
            <a:r>
              <a:rPr lang="en-US" sz="1300" dirty="0"/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actitud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positiva</a:t>
            </a:r>
            <a:r>
              <a:rPr lang="en-US" sz="1300" dirty="0"/>
              <a:t>, </a:t>
            </a:r>
            <a:r>
              <a:rPr lang="en-US" sz="1300" b="1" dirty="0">
                <a:solidFill>
                  <a:srgbClr val="C00000"/>
                </a:solidFill>
              </a:rPr>
              <a:t>de </a:t>
            </a:r>
            <a:r>
              <a:rPr lang="en-US" sz="1300" b="1" dirty="0" err="1">
                <a:solidFill>
                  <a:srgbClr val="C00000"/>
                </a:solidFill>
              </a:rPr>
              <a:t>poder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hacer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dirty="0"/>
              <a:t>— las </a:t>
            </a:r>
            <a:r>
              <a:rPr lang="en-US" sz="1300" dirty="0" err="1"/>
              <a:t>uvas</a:t>
            </a:r>
            <a:r>
              <a:rPr lang="en-US" sz="1300" dirty="0"/>
              <a:t> </a:t>
            </a:r>
            <a:r>
              <a:rPr lang="en-US" sz="1300" dirty="0" err="1"/>
              <a:t>podridas</a:t>
            </a:r>
            <a:r>
              <a:rPr lang="en-US" sz="1300" dirty="0"/>
              <a:t> no </a:t>
            </a:r>
            <a:r>
              <a:rPr lang="en-US" sz="1300" dirty="0" err="1"/>
              <a:t>aplican</a:t>
            </a:r>
            <a:r>
              <a:rPr lang="en-US" sz="1300" dirty="0"/>
              <a:t>! </a:t>
            </a:r>
            <a:r>
              <a:rPr lang="en-US" sz="1300" dirty="0" err="1"/>
              <a:t>Pedimos</a:t>
            </a:r>
            <a:r>
              <a:rPr lang="en-US" sz="1300" dirty="0"/>
              <a:t> de </a:t>
            </a:r>
            <a:r>
              <a:rPr lang="en-US" sz="1300" dirty="0" err="1"/>
              <a:t>nuestros</a:t>
            </a:r>
            <a:r>
              <a:rPr lang="en-US" sz="1300" dirty="0"/>
              <a:t> </a:t>
            </a:r>
            <a:r>
              <a:rPr lang="en-US" sz="1300" dirty="0" err="1"/>
              <a:t>contratistas</a:t>
            </a:r>
            <a:r>
              <a:rPr lang="en-US" sz="1300" dirty="0"/>
              <a:t> que </a:t>
            </a:r>
            <a:r>
              <a:rPr lang="en-US" sz="1300" dirty="0" err="1"/>
              <a:t>miren</a:t>
            </a:r>
            <a:r>
              <a:rPr lang="en-US" sz="1300" dirty="0"/>
              <a:t> el scenario mayor y que </a:t>
            </a:r>
            <a:r>
              <a:rPr lang="en-US" sz="1300" dirty="0" err="1"/>
              <a:t>entiendan</a:t>
            </a:r>
            <a:r>
              <a:rPr lang="en-US" sz="1300" dirty="0"/>
              <a:t> el valor de </a:t>
            </a:r>
            <a:r>
              <a:rPr lang="en-US" sz="1300" dirty="0" err="1"/>
              <a:t>una</a:t>
            </a:r>
            <a:r>
              <a:rPr lang="en-US" sz="1300" dirty="0"/>
              <a:t> </a:t>
            </a:r>
            <a:r>
              <a:rPr lang="en-US" sz="1300" dirty="0" err="1"/>
              <a:t>relación</a:t>
            </a:r>
            <a:r>
              <a:rPr lang="en-US" sz="1300" dirty="0"/>
              <a:t> a largo </a:t>
            </a:r>
            <a:r>
              <a:rPr lang="en-US" sz="1300" dirty="0" err="1"/>
              <a:t>plazo</a:t>
            </a:r>
            <a:r>
              <a:rPr lang="en-US" sz="1300" dirty="0"/>
              <a:t> y de la </a:t>
            </a:r>
            <a:r>
              <a:rPr lang="en-US" sz="1300" dirty="0" err="1"/>
              <a:t>estabilidad</a:t>
            </a:r>
            <a:r>
              <a:rPr lang="en-US" sz="1300" dirty="0"/>
              <a:t> que </a:t>
            </a:r>
            <a:r>
              <a:rPr lang="en-US" sz="1300" dirty="0" err="1"/>
              <a:t>ofrecemos</a:t>
            </a:r>
            <a:r>
              <a:rPr lang="en-US" sz="1300" dirty="0"/>
              <a:t>. Como </a:t>
            </a:r>
            <a:r>
              <a:rPr lang="en-US" sz="1300" dirty="0" err="1"/>
              <a:t>saben</a:t>
            </a:r>
            <a:r>
              <a:rPr lang="en-US" sz="1300" dirty="0"/>
              <a:t>, </a:t>
            </a:r>
            <a:r>
              <a:rPr lang="en-US" sz="1300" dirty="0" err="1"/>
              <a:t>circunstancias</a:t>
            </a:r>
            <a:r>
              <a:rPr lang="en-US" sz="1300" dirty="0"/>
              <a:t> </a:t>
            </a:r>
            <a:r>
              <a:rPr lang="en-US" sz="1300" dirty="0" err="1"/>
              <a:t>inesperadas</a:t>
            </a:r>
            <a:r>
              <a:rPr lang="en-US" sz="1300" dirty="0"/>
              <a:t> </a:t>
            </a:r>
            <a:r>
              <a:rPr lang="en-US" sz="1300" dirty="0" err="1"/>
              <a:t>pueden</a:t>
            </a:r>
            <a:r>
              <a:rPr lang="en-US" sz="1300" dirty="0"/>
              <a:t> </a:t>
            </a:r>
            <a:r>
              <a:rPr lang="en-US" sz="1300" dirty="0" err="1"/>
              <a:t>suceder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un </a:t>
            </a:r>
            <a:r>
              <a:rPr lang="en-US" sz="1300" dirty="0" err="1"/>
              <a:t>lugar</a:t>
            </a:r>
            <a:r>
              <a:rPr lang="en-US" sz="1300" dirty="0"/>
              <a:t> de </a:t>
            </a:r>
            <a:r>
              <a:rPr lang="en-US" sz="1300" dirty="0" err="1"/>
              <a:t>trabajo</a:t>
            </a:r>
            <a:r>
              <a:rPr lang="en-US" sz="1300" dirty="0"/>
              <a:t>. </a:t>
            </a:r>
            <a:r>
              <a:rPr lang="en-US" sz="1300" dirty="0" err="1"/>
              <a:t>Es</a:t>
            </a:r>
            <a:r>
              <a:rPr lang="en-US" sz="1300" dirty="0"/>
              <a:t> </a:t>
            </a:r>
            <a:r>
              <a:rPr lang="en-US" sz="1300" dirty="0" err="1"/>
              <a:t>imperativo</a:t>
            </a:r>
            <a:r>
              <a:rPr lang="en-US" sz="1300" dirty="0"/>
              <a:t> que </a:t>
            </a:r>
            <a:r>
              <a:rPr lang="en-US" sz="1300" dirty="0" err="1"/>
              <a:t>Usted</a:t>
            </a:r>
            <a:r>
              <a:rPr lang="en-US" sz="1300" dirty="0"/>
              <a:t>, </a:t>
            </a:r>
            <a:r>
              <a:rPr lang="en-US" sz="1300" dirty="0" err="1"/>
              <a:t>su</a:t>
            </a:r>
            <a:r>
              <a:rPr lang="en-US" sz="1300" dirty="0"/>
              <a:t> </a:t>
            </a:r>
            <a:r>
              <a:rPr lang="en-US" sz="1300" dirty="0" err="1"/>
              <a:t>equipo</a:t>
            </a:r>
            <a:r>
              <a:rPr lang="en-US" sz="1300" dirty="0"/>
              <a:t>, y </a:t>
            </a:r>
            <a:r>
              <a:rPr lang="en-US" sz="1300" dirty="0" err="1"/>
              <a:t>MVA</a:t>
            </a:r>
            <a:r>
              <a:rPr lang="en-US" sz="1300" dirty="0"/>
              <a:t> </a:t>
            </a:r>
            <a:r>
              <a:rPr lang="en-US" sz="1300" dirty="0" err="1"/>
              <a:t>sean</a:t>
            </a:r>
            <a:r>
              <a:rPr lang="en-US" sz="1300" dirty="0"/>
              <a:t> </a:t>
            </a:r>
            <a:r>
              <a:rPr lang="en-US" sz="1300" dirty="0" err="1"/>
              <a:t>capaz</a:t>
            </a:r>
            <a:r>
              <a:rPr lang="en-US" sz="1300" dirty="0"/>
              <a:t> de </a:t>
            </a:r>
            <a:r>
              <a:rPr lang="en-US" sz="1300" dirty="0" err="1"/>
              <a:t>ver</a:t>
            </a:r>
            <a:r>
              <a:rPr lang="en-US" sz="1300" dirty="0"/>
              <a:t> mas </a:t>
            </a:r>
            <a:r>
              <a:rPr lang="en-US" sz="1300" dirty="0" err="1"/>
              <a:t>allá</a:t>
            </a:r>
            <a:r>
              <a:rPr lang="en-US" sz="1300" dirty="0"/>
              <a:t> de </a:t>
            </a:r>
            <a:r>
              <a:rPr lang="en-US" sz="1300" dirty="0" err="1"/>
              <a:t>los</a:t>
            </a:r>
            <a:r>
              <a:rPr lang="en-US" sz="1300" dirty="0"/>
              <a:t> </a:t>
            </a:r>
            <a:r>
              <a:rPr lang="en-US" sz="1300" dirty="0" err="1"/>
              <a:t>obstáculos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el </a:t>
            </a:r>
            <a:r>
              <a:rPr lang="en-US" sz="1300" dirty="0" err="1"/>
              <a:t>camino</a:t>
            </a:r>
            <a:r>
              <a:rPr lang="en-US" sz="1300" dirty="0"/>
              <a:t>, que </a:t>
            </a:r>
            <a:r>
              <a:rPr lang="en-US" sz="1300" dirty="0" err="1"/>
              <a:t>sean</a:t>
            </a:r>
            <a:r>
              <a:rPr lang="en-US" sz="1300" dirty="0"/>
              <a:t> </a:t>
            </a:r>
            <a:r>
              <a:rPr lang="en-US" sz="1300" dirty="0" err="1"/>
              <a:t>llenos</a:t>
            </a:r>
            <a:r>
              <a:rPr lang="en-US" sz="1300" dirty="0"/>
              <a:t> de </a:t>
            </a:r>
            <a:r>
              <a:rPr lang="en-US" sz="1300" dirty="0" err="1"/>
              <a:t>recursos</a:t>
            </a:r>
            <a:r>
              <a:rPr lang="en-US" sz="1300" dirty="0"/>
              <a:t>, y </a:t>
            </a:r>
            <a:r>
              <a:rPr lang="en-US" sz="1300" dirty="0" err="1"/>
              <a:t>tengan</a:t>
            </a:r>
            <a:r>
              <a:rPr lang="en-US" sz="1300" dirty="0"/>
              <a:t> </a:t>
            </a:r>
            <a:r>
              <a:rPr lang="en-US" sz="1300" dirty="0" err="1"/>
              <a:t>una</a:t>
            </a:r>
            <a:r>
              <a:rPr lang="en-US" sz="1300" dirty="0"/>
              <a:t> </a:t>
            </a:r>
            <a:r>
              <a:rPr lang="en-US" sz="1300" dirty="0" err="1"/>
              <a:t>solución</a:t>
            </a:r>
            <a:r>
              <a:rPr lang="en-US" sz="1300" dirty="0"/>
              <a:t> </a:t>
            </a:r>
            <a:r>
              <a:rPr lang="en-US" sz="1300" dirty="0" err="1"/>
              <a:t>amistosa</a:t>
            </a:r>
            <a:r>
              <a:rPr lang="en-US" sz="1300" dirty="0"/>
              <a:t> y </a:t>
            </a:r>
            <a:r>
              <a:rPr lang="en-US" sz="1300" dirty="0" err="1"/>
              <a:t>rápida</a:t>
            </a:r>
            <a:r>
              <a:rPr lang="en-US" sz="1300" dirty="0"/>
              <a:t> para </a:t>
            </a:r>
            <a:r>
              <a:rPr lang="en-US" sz="1300" dirty="0" err="1"/>
              <a:t>cada</a:t>
            </a:r>
            <a:r>
              <a:rPr lang="en-US" sz="1300" dirty="0"/>
              <a:t> </a:t>
            </a:r>
            <a:r>
              <a:rPr lang="en-US" sz="1300" dirty="0" err="1"/>
              <a:t>involucrado</a:t>
            </a:r>
            <a:r>
              <a:rPr lang="en-US" sz="1300" dirty="0"/>
              <a:t>. </a:t>
            </a:r>
            <a:r>
              <a:rPr lang="en-US" sz="1300" dirty="0" err="1"/>
              <a:t>Concéntrese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lo que se </a:t>
            </a:r>
            <a:r>
              <a:rPr lang="en-US" sz="1300" i="1" dirty="0" err="1"/>
              <a:t>puede</a:t>
            </a:r>
            <a:r>
              <a:rPr lang="en-US" sz="1300" dirty="0"/>
              <a:t> </a:t>
            </a:r>
            <a:r>
              <a:rPr lang="en-US" sz="1300" dirty="0" err="1"/>
              <a:t>hacer</a:t>
            </a:r>
            <a:r>
              <a:rPr lang="en-US" sz="1300" dirty="0"/>
              <a:t>, no </a:t>
            </a:r>
            <a:r>
              <a:rPr lang="en-US" sz="1300" dirty="0" err="1"/>
              <a:t>en</a:t>
            </a:r>
            <a:r>
              <a:rPr lang="en-US" sz="1300" dirty="0"/>
              <a:t> lo que </a:t>
            </a:r>
            <a:r>
              <a:rPr lang="en-US" sz="1300" i="1" dirty="0"/>
              <a:t>no se </a:t>
            </a:r>
            <a:r>
              <a:rPr lang="en-US" sz="1300" i="1" dirty="0" err="1"/>
              <a:t>puede</a:t>
            </a:r>
            <a:r>
              <a:rPr lang="en-US" sz="1300" dirty="0"/>
              <a:t>!</a:t>
            </a:r>
          </a:p>
          <a:p>
            <a:pPr>
              <a:spcBef>
                <a:spcPts val="0"/>
              </a:spcBef>
            </a:pPr>
            <a:r>
              <a:rPr lang="en-US" sz="1300" b="1" cap="all" dirty="0"/>
              <a:t> </a:t>
            </a:r>
          </a:p>
          <a:p>
            <a:pPr>
              <a:spcBef>
                <a:spcPts val="0"/>
              </a:spcBef>
            </a:pPr>
            <a:r>
              <a:rPr lang="en-US" sz="1800" b="1" cap="all" dirty="0" err="1"/>
              <a:t>SIEMPRE</a:t>
            </a:r>
            <a:r>
              <a:rPr lang="en-US" sz="1800" b="1" cap="all" dirty="0"/>
              <a:t> </a:t>
            </a:r>
            <a:r>
              <a:rPr lang="en-US" sz="1800" b="1" cap="all" dirty="0" err="1"/>
              <a:t>SACAMOS</a:t>
            </a:r>
            <a:r>
              <a:rPr lang="en-US" sz="1800" b="1" cap="all" dirty="0"/>
              <a:t> </a:t>
            </a:r>
            <a:r>
              <a:rPr lang="en-US" sz="1800" b="1" cap="all" dirty="0" err="1"/>
              <a:t>PERMISOS</a:t>
            </a:r>
            <a:r>
              <a:rPr lang="en-US" sz="1800" b="1" cap="all" dirty="0"/>
              <a:t>!</a:t>
            </a:r>
          </a:p>
          <a:p>
            <a:pPr>
              <a:spcBef>
                <a:spcPts val="0"/>
              </a:spcBef>
            </a:pPr>
            <a:r>
              <a:rPr lang="en-US" sz="1300" dirty="0"/>
              <a:t>Para </a:t>
            </a:r>
            <a:r>
              <a:rPr lang="en-US" sz="1300" dirty="0" err="1"/>
              <a:t>asegurar</a:t>
            </a:r>
            <a:r>
              <a:rPr lang="en-US" sz="1300" dirty="0"/>
              <a:t> que </a:t>
            </a:r>
            <a:r>
              <a:rPr lang="en-US" sz="1300" dirty="0" err="1"/>
              <a:t>nuestros</a:t>
            </a:r>
            <a:r>
              <a:rPr lang="en-US" sz="1300" dirty="0"/>
              <a:t> </a:t>
            </a:r>
            <a:r>
              <a:rPr lang="en-US" sz="1300" dirty="0" err="1"/>
              <a:t>proyectos</a:t>
            </a:r>
            <a:r>
              <a:rPr lang="en-US" sz="1300" dirty="0"/>
              <a:t> se </a:t>
            </a:r>
            <a:r>
              <a:rPr lang="en-US" sz="1300" dirty="0" err="1"/>
              <a:t>hagan</a:t>
            </a:r>
            <a:r>
              <a:rPr lang="en-US" sz="1300" dirty="0"/>
              <a:t> </a:t>
            </a:r>
            <a:r>
              <a:rPr lang="en-US" sz="1300" dirty="0" err="1"/>
              <a:t>bien</a:t>
            </a:r>
            <a:r>
              <a:rPr lang="en-US" sz="1300" dirty="0"/>
              <a:t> y que </a:t>
            </a:r>
            <a:r>
              <a:rPr lang="en-US" sz="1300" dirty="0" err="1"/>
              <a:t>los</a:t>
            </a:r>
            <a:r>
              <a:rPr lang="en-US" sz="1300" dirty="0"/>
              <a:t> </a:t>
            </a:r>
            <a:r>
              <a:rPr lang="en-US" sz="1300" dirty="0" err="1"/>
              <a:t>compradores</a:t>
            </a:r>
            <a:r>
              <a:rPr lang="en-US" sz="1300" dirty="0"/>
              <a:t> </a:t>
            </a:r>
            <a:r>
              <a:rPr lang="en-US" sz="1300" dirty="0" err="1"/>
              <a:t>estén</a:t>
            </a:r>
            <a:r>
              <a:rPr lang="en-US" sz="1300" dirty="0"/>
              <a:t> de </a:t>
            </a:r>
            <a:r>
              <a:rPr lang="en-US" sz="1300" dirty="0" err="1"/>
              <a:t>acuerdo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que el </a:t>
            </a:r>
            <a:r>
              <a:rPr lang="en-US" sz="1300" dirty="0" err="1"/>
              <a:t>trabajo</a:t>
            </a:r>
            <a:r>
              <a:rPr lang="en-US" sz="1300" dirty="0"/>
              <a:t> se </a:t>
            </a:r>
            <a:r>
              <a:rPr lang="en-US" sz="1300" dirty="0" err="1"/>
              <a:t>hizo</a:t>
            </a:r>
            <a:r>
              <a:rPr lang="en-US" sz="1300" dirty="0"/>
              <a:t> </a:t>
            </a:r>
            <a:r>
              <a:rPr lang="en-US" sz="1300" dirty="0" err="1"/>
              <a:t>bien</a:t>
            </a:r>
            <a:r>
              <a:rPr lang="en-US" sz="1300" dirty="0"/>
              <a:t>, </a:t>
            </a:r>
            <a:r>
              <a:rPr lang="en-US" sz="1300" b="1" i="1" dirty="0" err="1">
                <a:solidFill>
                  <a:srgbClr val="C00000"/>
                </a:solidFill>
              </a:rPr>
              <a:t>siempre</a:t>
            </a:r>
            <a:r>
              <a:rPr lang="en-US" sz="1300" dirty="0"/>
              <a:t> </a:t>
            </a:r>
            <a:r>
              <a:rPr lang="en-US" sz="1300" dirty="0" err="1"/>
              <a:t>sacamos</a:t>
            </a:r>
            <a:r>
              <a:rPr lang="en-US" sz="1300" dirty="0"/>
              <a:t> </a:t>
            </a:r>
            <a:r>
              <a:rPr lang="en-US" sz="1300" dirty="0" err="1"/>
              <a:t>los</a:t>
            </a:r>
            <a:r>
              <a:rPr lang="en-US" sz="1300" dirty="0"/>
              <a:t> </a:t>
            </a:r>
            <a:r>
              <a:rPr lang="en-US" sz="1300" dirty="0" err="1"/>
              <a:t>permisos</a:t>
            </a:r>
            <a:r>
              <a:rPr lang="en-US" sz="1300" dirty="0"/>
              <a:t>. Los </a:t>
            </a:r>
            <a:r>
              <a:rPr lang="en-US" sz="1300" dirty="0" err="1"/>
              <a:t>permisos</a:t>
            </a:r>
            <a:r>
              <a:rPr lang="en-US" sz="1300" dirty="0"/>
              <a:t> </a:t>
            </a:r>
            <a:r>
              <a:rPr lang="en-US" sz="1300" dirty="0" err="1"/>
              <a:t>protegen</a:t>
            </a:r>
            <a:r>
              <a:rPr lang="en-US" sz="1300" dirty="0"/>
              <a:t> </a:t>
            </a:r>
            <a:r>
              <a:rPr lang="en-US" sz="1300" dirty="0" err="1"/>
              <a:t>tanto</a:t>
            </a:r>
            <a:r>
              <a:rPr lang="en-US" sz="1300" dirty="0"/>
              <a:t> al </a:t>
            </a:r>
            <a:r>
              <a:rPr lang="en-US" sz="1300" dirty="0" err="1"/>
              <a:t>contratista</a:t>
            </a:r>
            <a:r>
              <a:rPr lang="en-US" sz="1300" dirty="0"/>
              <a:t> </a:t>
            </a:r>
            <a:r>
              <a:rPr lang="en-US" sz="1300" dirty="0" err="1"/>
              <a:t>como</a:t>
            </a:r>
            <a:r>
              <a:rPr lang="en-US" sz="1300" dirty="0"/>
              <a:t> al </a:t>
            </a:r>
            <a:r>
              <a:rPr lang="en-US" sz="1300" dirty="0" err="1"/>
              <a:t>dueño</a:t>
            </a:r>
            <a:r>
              <a:rPr lang="en-US" sz="1300" dirty="0"/>
              <a:t>. Si un </a:t>
            </a:r>
            <a:r>
              <a:rPr lang="en-US" sz="1300" dirty="0" err="1"/>
              <a:t>contratista</a:t>
            </a:r>
            <a:r>
              <a:rPr lang="en-US" sz="1300" dirty="0"/>
              <a:t> </a:t>
            </a:r>
            <a:r>
              <a:rPr lang="en-US" sz="1300" dirty="0" err="1"/>
              <a:t>tiene</a:t>
            </a:r>
            <a:r>
              <a:rPr lang="en-US" sz="1300" dirty="0"/>
              <a:t> </a:t>
            </a:r>
            <a:r>
              <a:rPr lang="en-US" sz="1300" dirty="0" err="1"/>
              <a:t>problema</a:t>
            </a:r>
            <a:r>
              <a:rPr lang="en-US" sz="1300" dirty="0"/>
              <a:t> con </a:t>
            </a:r>
            <a:r>
              <a:rPr lang="en-US" sz="1300" dirty="0" err="1"/>
              <a:t>eso</a:t>
            </a:r>
            <a:r>
              <a:rPr lang="en-US" sz="1300" dirty="0"/>
              <a:t>, no </a:t>
            </a:r>
            <a:r>
              <a:rPr lang="en-US" sz="1300" dirty="0" err="1"/>
              <a:t>podremos</a:t>
            </a:r>
            <a:r>
              <a:rPr lang="en-US" sz="1300" dirty="0"/>
              <a:t> </a:t>
            </a:r>
            <a:r>
              <a:rPr lang="en-US" sz="1300" dirty="0" err="1"/>
              <a:t>trabajar</a:t>
            </a:r>
            <a:r>
              <a:rPr lang="en-US" sz="1300" dirty="0"/>
              <a:t> </a:t>
            </a:r>
            <a:r>
              <a:rPr lang="en-US" sz="1300" dirty="0" err="1"/>
              <a:t>juntos</a:t>
            </a:r>
            <a:r>
              <a:rPr lang="en-US" sz="1300" dirty="0"/>
              <a:t>.</a:t>
            </a:r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r>
              <a:rPr lang="en-US" sz="1300" b="1" dirty="0"/>
              <a:t> </a:t>
            </a:r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r>
              <a:rPr lang="en-US" sz="1300" b="1" dirty="0"/>
              <a:t> </a:t>
            </a: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</p:txBody>
      </p:sp>
      <p:sp>
        <p:nvSpPr>
          <p:cNvPr id="4" name="TextBox 3"/>
          <p:cNvSpPr txBox="1"/>
          <p:nvPr/>
        </p:nvSpPr>
        <p:spPr>
          <a:xfrm>
            <a:off x="267717" y="9702166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22	CPCON v1 2May17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4522" y="1129241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78330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530" y="373267"/>
            <a:ext cx="6624596" cy="974240"/>
          </a:xfrm>
        </p:spPr>
        <p:txBody>
          <a:bodyPr>
            <a:normAutofit/>
          </a:bodyPr>
          <a:lstStyle/>
          <a:p>
            <a:pPr algn="r"/>
            <a:r>
              <a:rPr lang="en-US" dirty="0" err="1">
                <a:solidFill>
                  <a:schemeClr val="tx1"/>
                </a:solidFill>
              </a:rPr>
              <a:t>Testimonios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27" y="1458083"/>
            <a:ext cx="6514484" cy="799262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C00000"/>
                </a:solidFill>
              </a:rPr>
              <a:t>“He </a:t>
            </a:r>
            <a:r>
              <a:rPr lang="en-US" sz="1600" dirty="0" err="1">
                <a:solidFill>
                  <a:srgbClr val="C00000"/>
                </a:solidFill>
              </a:rPr>
              <a:t>tenido</a:t>
            </a:r>
            <a:r>
              <a:rPr lang="en-US" sz="1600" dirty="0">
                <a:solidFill>
                  <a:srgbClr val="C00000"/>
                </a:solidFill>
              </a:rPr>
              <a:t> el </a:t>
            </a:r>
            <a:r>
              <a:rPr lang="en-US" sz="1600" dirty="0" err="1">
                <a:solidFill>
                  <a:srgbClr val="C00000"/>
                </a:solidFill>
              </a:rPr>
              <a:t>privilegio</a:t>
            </a:r>
            <a:r>
              <a:rPr lang="en-US" sz="1600" dirty="0">
                <a:solidFill>
                  <a:srgbClr val="C00000"/>
                </a:solidFill>
              </a:rPr>
              <a:t> de </a:t>
            </a:r>
            <a:r>
              <a:rPr lang="en-US" sz="1600" dirty="0" err="1">
                <a:solidFill>
                  <a:srgbClr val="C00000"/>
                </a:solidFill>
              </a:rPr>
              <a:t>conocer</a:t>
            </a:r>
            <a:r>
              <a:rPr lang="en-US" sz="1600" dirty="0">
                <a:solidFill>
                  <a:srgbClr val="C00000"/>
                </a:solidFill>
              </a:rPr>
              <a:t> a Mark </a:t>
            </a:r>
            <a:r>
              <a:rPr lang="en-US" sz="1600" dirty="0" err="1">
                <a:solidFill>
                  <a:srgbClr val="C00000"/>
                </a:solidFill>
              </a:rPr>
              <a:t>por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más</a:t>
            </a:r>
            <a:r>
              <a:rPr lang="en-US" sz="1600" dirty="0">
                <a:solidFill>
                  <a:srgbClr val="C00000"/>
                </a:solidFill>
              </a:rPr>
              <a:t> de </a:t>
            </a:r>
            <a:r>
              <a:rPr lang="en-US" sz="1600" dirty="0" err="1">
                <a:solidFill>
                  <a:srgbClr val="C00000"/>
                </a:solidFill>
              </a:rPr>
              <a:t>una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decada</a:t>
            </a:r>
            <a:r>
              <a:rPr lang="en-US" sz="1600" dirty="0">
                <a:solidFill>
                  <a:srgbClr val="C00000"/>
                </a:solidFill>
              </a:rPr>
              <a:t>. Su </a:t>
            </a:r>
            <a:r>
              <a:rPr lang="en-US" sz="1600" dirty="0" err="1">
                <a:solidFill>
                  <a:srgbClr val="C00000"/>
                </a:solidFill>
              </a:rPr>
              <a:t>conocimiento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pasión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convicción</a:t>
            </a:r>
            <a:r>
              <a:rPr lang="en-US" sz="1600" dirty="0">
                <a:solidFill>
                  <a:srgbClr val="C00000"/>
                </a:solidFill>
              </a:rPr>
              <a:t> e </a:t>
            </a:r>
            <a:r>
              <a:rPr lang="en-US" sz="1600" dirty="0" err="1">
                <a:solidFill>
                  <a:srgbClr val="C00000"/>
                </a:solidFill>
              </a:rPr>
              <a:t>integridad</a:t>
            </a:r>
            <a:r>
              <a:rPr lang="en-US" sz="1600" dirty="0">
                <a:solidFill>
                  <a:srgbClr val="C00000"/>
                </a:solidFill>
              </a:rPr>
              <a:t> para </a:t>
            </a:r>
            <a:r>
              <a:rPr lang="en-US" sz="1600" dirty="0" err="1">
                <a:solidFill>
                  <a:srgbClr val="C00000"/>
                </a:solidFill>
              </a:rPr>
              <a:t>hacer</a:t>
            </a:r>
            <a:r>
              <a:rPr lang="en-US" sz="1600" dirty="0">
                <a:solidFill>
                  <a:srgbClr val="C00000"/>
                </a:solidFill>
              </a:rPr>
              <a:t> lo </a:t>
            </a:r>
            <a:r>
              <a:rPr lang="en-US" sz="1600" dirty="0" err="1">
                <a:solidFill>
                  <a:srgbClr val="C00000"/>
                </a:solidFill>
              </a:rPr>
              <a:t>correcto</a:t>
            </a:r>
            <a:r>
              <a:rPr lang="en-US" sz="1600" dirty="0">
                <a:solidFill>
                  <a:srgbClr val="C00000"/>
                </a:solidFill>
              </a:rPr>
              <a:t> – </a:t>
            </a:r>
            <a:r>
              <a:rPr lang="en-US" sz="1600" dirty="0" err="1">
                <a:solidFill>
                  <a:srgbClr val="C00000"/>
                </a:solidFill>
              </a:rPr>
              <a:t>guiar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todo</a:t>
            </a:r>
            <a:r>
              <a:rPr lang="en-US" sz="1600" dirty="0">
                <a:solidFill>
                  <a:srgbClr val="C00000"/>
                </a:solidFill>
              </a:rPr>
              <a:t> lo que </a:t>
            </a:r>
            <a:r>
              <a:rPr lang="en-US" sz="1600" dirty="0" err="1">
                <a:solidFill>
                  <a:srgbClr val="C00000"/>
                </a:solidFill>
              </a:rPr>
              <a:t>hace</a:t>
            </a:r>
            <a:r>
              <a:rPr lang="en-US" sz="1600" dirty="0">
                <a:solidFill>
                  <a:srgbClr val="C00000"/>
                </a:solidFill>
              </a:rPr>
              <a:t> y a </a:t>
            </a:r>
            <a:r>
              <a:rPr lang="en-US" sz="1600" dirty="0" err="1">
                <a:solidFill>
                  <a:srgbClr val="C00000"/>
                </a:solidFill>
              </a:rPr>
              <a:t>todos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los</a:t>
            </a:r>
            <a:r>
              <a:rPr lang="en-US" sz="1600" dirty="0">
                <a:solidFill>
                  <a:srgbClr val="C00000"/>
                </a:solidFill>
              </a:rPr>
              <a:t> que </a:t>
            </a:r>
            <a:r>
              <a:rPr lang="en-US" sz="1600" dirty="0" err="1">
                <a:solidFill>
                  <a:srgbClr val="C00000"/>
                </a:solidFill>
              </a:rPr>
              <a:t>entren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en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contacto</a:t>
            </a:r>
            <a:r>
              <a:rPr lang="en-US" sz="1600" dirty="0">
                <a:solidFill>
                  <a:srgbClr val="C00000"/>
                </a:solidFill>
              </a:rPr>
              <a:t> con </a:t>
            </a:r>
            <a:r>
              <a:rPr lang="en-US" sz="1600" dirty="0" err="1">
                <a:solidFill>
                  <a:srgbClr val="C00000"/>
                </a:solidFill>
              </a:rPr>
              <a:t>él</a:t>
            </a:r>
            <a:r>
              <a:rPr lang="en-US" sz="1600" dirty="0">
                <a:solidFill>
                  <a:srgbClr val="C00000"/>
                </a:solidFill>
              </a:rPr>
              <a:t>. </a:t>
            </a:r>
            <a:r>
              <a:rPr lang="en-US" sz="1600" dirty="0" err="1">
                <a:solidFill>
                  <a:srgbClr val="C00000"/>
                </a:solidFill>
              </a:rPr>
              <a:t>Es</a:t>
            </a:r>
            <a:r>
              <a:rPr lang="en-US" sz="1600" dirty="0">
                <a:solidFill>
                  <a:srgbClr val="C00000"/>
                </a:solidFill>
              </a:rPr>
              <a:t> un hombre de </a:t>
            </a:r>
            <a:r>
              <a:rPr lang="en-US" sz="1600" dirty="0" err="1">
                <a:solidFill>
                  <a:srgbClr val="C00000"/>
                </a:solidFill>
              </a:rPr>
              <a:t>carácter</a:t>
            </a:r>
            <a:r>
              <a:rPr lang="en-US" sz="1600" dirty="0">
                <a:solidFill>
                  <a:srgbClr val="C00000"/>
                </a:solidFill>
              </a:rPr>
              <a:t> que </a:t>
            </a:r>
            <a:r>
              <a:rPr lang="en-US" sz="1600" dirty="0" err="1">
                <a:solidFill>
                  <a:srgbClr val="C00000"/>
                </a:solidFill>
              </a:rPr>
              <a:t>puede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ser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confiado</a:t>
            </a:r>
            <a:r>
              <a:rPr lang="en-US" sz="1600" dirty="0">
                <a:solidFill>
                  <a:srgbClr val="C00000"/>
                </a:solidFill>
              </a:rPr>
              <a:t>. </a:t>
            </a:r>
            <a:r>
              <a:rPr lang="en-US" sz="1600" dirty="0" err="1">
                <a:solidFill>
                  <a:srgbClr val="C00000"/>
                </a:solidFill>
              </a:rPr>
              <a:t>Tiene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olfato</a:t>
            </a:r>
            <a:r>
              <a:rPr lang="en-US" sz="1600" dirty="0">
                <a:solidFill>
                  <a:srgbClr val="C00000"/>
                </a:solidFill>
              </a:rPr>
              <a:t> para el </a:t>
            </a:r>
            <a:r>
              <a:rPr lang="en-US" sz="1600" dirty="0" err="1">
                <a:solidFill>
                  <a:srgbClr val="C00000"/>
                </a:solidFill>
              </a:rPr>
              <a:t>éxito</a:t>
            </a:r>
            <a:r>
              <a:rPr lang="en-US" sz="1600" dirty="0">
                <a:solidFill>
                  <a:srgbClr val="C00000"/>
                </a:solidFill>
              </a:rPr>
              <a:t>. Mark, gracias </a:t>
            </a:r>
            <a:r>
              <a:rPr lang="en-US" sz="1600" dirty="0" err="1">
                <a:solidFill>
                  <a:srgbClr val="C00000"/>
                </a:solidFill>
              </a:rPr>
              <a:t>por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ser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quién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eres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tú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haces</a:t>
            </a:r>
            <a:r>
              <a:rPr lang="en-US" sz="1600" dirty="0">
                <a:solidFill>
                  <a:srgbClr val="C00000"/>
                </a:solidFill>
              </a:rPr>
              <a:t> la </a:t>
            </a:r>
            <a:r>
              <a:rPr lang="en-US" sz="1600" dirty="0" err="1">
                <a:solidFill>
                  <a:srgbClr val="C00000"/>
                </a:solidFill>
              </a:rPr>
              <a:t>diferencia</a:t>
            </a:r>
            <a:r>
              <a:rPr lang="en-US" sz="1600" dirty="0">
                <a:solidFill>
                  <a:srgbClr val="C00000"/>
                </a:solidFill>
              </a:rPr>
              <a:t>.”</a:t>
            </a:r>
          </a:p>
          <a:p>
            <a:pPr algn="r">
              <a:spcBef>
                <a:spcPts val="0"/>
              </a:spcBef>
            </a:pPr>
            <a:r>
              <a:rPr lang="en-US" sz="1300" i="1" dirty="0"/>
              <a:t>– Bob Combs</a:t>
            </a:r>
          </a:p>
          <a:p>
            <a:pPr algn="r">
              <a:spcBef>
                <a:spcPts val="0"/>
              </a:spcBef>
            </a:pPr>
            <a:r>
              <a:rPr lang="en-US" sz="1300" i="1" dirty="0"/>
              <a:t>Director/CEO de Execution Matrix</a:t>
            </a:r>
            <a:endParaRPr lang="en-US" sz="1300" i="1" dirty="0">
              <a:solidFill>
                <a:srgbClr val="C00000"/>
              </a:solidFill>
            </a:endParaRPr>
          </a:p>
          <a:p>
            <a:endParaRPr lang="en-US" sz="1600" dirty="0">
              <a:solidFill>
                <a:srgbClr val="C00000"/>
              </a:solidFill>
            </a:endParaRPr>
          </a:p>
          <a:p>
            <a:r>
              <a:rPr lang="en-US" sz="1600" dirty="0">
                <a:solidFill>
                  <a:srgbClr val="C00000"/>
                </a:solidFill>
              </a:rPr>
              <a:t>“He </a:t>
            </a:r>
            <a:r>
              <a:rPr lang="en-US" sz="1600" dirty="0" err="1">
                <a:solidFill>
                  <a:srgbClr val="C00000"/>
                </a:solidFill>
              </a:rPr>
              <a:t>tenido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una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amplia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variedad</a:t>
            </a:r>
            <a:r>
              <a:rPr lang="en-US" sz="1600" dirty="0">
                <a:solidFill>
                  <a:srgbClr val="C00000"/>
                </a:solidFill>
              </a:rPr>
              <a:t> de </a:t>
            </a:r>
            <a:r>
              <a:rPr lang="en-US" sz="1600" dirty="0" err="1">
                <a:solidFill>
                  <a:srgbClr val="C00000"/>
                </a:solidFill>
              </a:rPr>
              <a:t>contratistas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trabajando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en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mis</a:t>
            </a:r>
            <a:r>
              <a:rPr lang="en-US" sz="1600" dirty="0">
                <a:solidFill>
                  <a:srgbClr val="C00000"/>
                </a:solidFill>
              </a:rPr>
              <a:t> casas </a:t>
            </a:r>
            <a:r>
              <a:rPr lang="en-US" sz="1600" dirty="0" err="1">
                <a:solidFill>
                  <a:srgbClr val="C00000"/>
                </a:solidFill>
              </a:rPr>
              <a:t>por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años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en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proyectos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grandes</a:t>
            </a:r>
            <a:r>
              <a:rPr lang="en-US" sz="1600" dirty="0">
                <a:solidFill>
                  <a:srgbClr val="C00000"/>
                </a:solidFill>
              </a:rPr>
              <a:t> y </a:t>
            </a:r>
            <a:r>
              <a:rPr lang="en-US" sz="1600" dirty="0" err="1">
                <a:solidFill>
                  <a:srgbClr val="C00000"/>
                </a:solidFill>
              </a:rPr>
              <a:t>pequeños</a:t>
            </a:r>
            <a:r>
              <a:rPr lang="en-US" sz="1600" dirty="0">
                <a:solidFill>
                  <a:srgbClr val="C00000"/>
                </a:solidFill>
              </a:rPr>
              <a:t>. </a:t>
            </a:r>
            <a:r>
              <a:rPr lang="en-US" sz="1600" dirty="0" err="1">
                <a:solidFill>
                  <a:srgbClr val="C00000"/>
                </a:solidFill>
              </a:rPr>
              <a:t>Algunos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contratistas</a:t>
            </a:r>
            <a:r>
              <a:rPr lang="en-US" sz="1600" dirty="0">
                <a:solidFill>
                  <a:srgbClr val="C00000"/>
                </a:solidFill>
              </a:rPr>
              <a:t> me </a:t>
            </a:r>
            <a:r>
              <a:rPr lang="en-US" sz="1600" dirty="0" err="1">
                <a:solidFill>
                  <a:srgbClr val="C00000"/>
                </a:solidFill>
              </a:rPr>
              <a:t>desilusionaron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mucho</a:t>
            </a:r>
            <a:r>
              <a:rPr lang="en-US" sz="1600" dirty="0">
                <a:solidFill>
                  <a:srgbClr val="C00000"/>
                </a:solidFill>
              </a:rPr>
              <a:t>; </a:t>
            </a:r>
            <a:r>
              <a:rPr lang="en-US" sz="1600" dirty="0" err="1">
                <a:solidFill>
                  <a:srgbClr val="C00000"/>
                </a:solidFill>
              </a:rPr>
              <a:t>algunos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eran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bastante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buenos</a:t>
            </a:r>
            <a:r>
              <a:rPr lang="en-US" sz="1600" dirty="0">
                <a:solidFill>
                  <a:srgbClr val="C00000"/>
                </a:solidFill>
              </a:rPr>
              <a:t>. </a:t>
            </a:r>
            <a:r>
              <a:rPr lang="en-US" sz="1600" dirty="0" err="1">
                <a:solidFill>
                  <a:srgbClr val="C00000"/>
                </a:solidFill>
              </a:rPr>
              <a:t>Puedo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decir</a:t>
            </a:r>
            <a:r>
              <a:rPr lang="en-US" sz="1600" dirty="0">
                <a:solidFill>
                  <a:srgbClr val="C00000"/>
                </a:solidFill>
              </a:rPr>
              <a:t> con </a:t>
            </a:r>
            <a:r>
              <a:rPr lang="en-US" sz="1600" dirty="0" err="1">
                <a:solidFill>
                  <a:srgbClr val="C00000"/>
                </a:solidFill>
              </a:rPr>
              <a:t>honestidad</a:t>
            </a:r>
            <a:r>
              <a:rPr lang="en-US" sz="1600" dirty="0">
                <a:solidFill>
                  <a:srgbClr val="C00000"/>
                </a:solidFill>
              </a:rPr>
              <a:t> que Mark </a:t>
            </a:r>
            <a:r>
              <a:rPr lang="en-US" sz="1600" dirty="0" err="1">
                <a:solidFill>
                  <a:srgbClr val="C00000"/>
                </a:solidFill>
              </a:rPr>
              <a:t>Fansler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es</a:t>
            </a:r>
            <a:r>
              <a:rPr lang="en-US" sz="1600" dirty="0">
                <a:solidFill>
                  <a:srgbClr val="C00000"/>
                </a:solidFill>
              </a:rPr>
              <a:t> el </a:t>
            </a:r>
            <a:r>
              <a:rPr lang="en-US" sz="1600" dirty="0" err="1">
                <a:solidFill>
                  <a:srgbClr val="C00000"/>
                </a:solidFill>
              </a:rPr>
              <a:t>MEJOR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contratista</a:t>
            </a:r>
            <a:r>
              <a:rPr lang="en-US" sz="1600" dirty="0">
                <a:solidFill>
                  <a:srgbClr val="C00000"/>
                </a:solidFill>
              </a:rPr>
              <a:t> con el que </a:t>
            </a:r>
            <a:r>
              <a:rPr lang="en-US" sz="1600" dirty="0" err="1">
                <a:solidFill>
                  <a:srgbClr val="C00000"/>
                </a:solidFill>
              </a:rPr>
              <a:t>yo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haya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trabajado</a:t>
            </a:r>
            <a:r>
              <a:rPr lang="en-US" sz="1600" dirty="0">
                <a:solidFill>
                  <a:srgbClr val="C00000"/>
                </a:solidFill>
              </a:rPr>
              <a:t>. Mark </a:t>
            </a:r>
            <a:r>
              <a:rPr lang="en-US" sz="1600" dirty="0" err="1">
                <a:solidFill>
                  <a:srgbClr val="C00000"/>
                </a:solidFill>
              </a:rPr>
              <a:t>es</a:t>
            </a:r>
            <a:r>
              <a:rPr lang="en-US" sz="1600" dirty="0">
                <a:solidFill>
                  <a:srgbClr val="C00000"/>
                </a:solidFill>
              </a:rPr>
              <a:t> un constructor </a:t>
            </a:r>
            <a:r>
              <a:rPr lang="en-US" sz="1600" dirty="0" err="1">
                <a:solidFill>
                  <a:srgbClr val="C00000"/>
                </a:solidFill>
              </a:rPr>
              <a:t>meticuloso</a:t>
            </a:r>
            <a:r>
              <a:rPr lang="en-US" sz="1600" dirty="0">
                <a:solidFill>
                  <a:srgbClr val="C00000"/>
                </a:solidFill>
              </a:rPr>
              <a:t> y </a:t>
            </a:r>
            <a:r>
              <a:rPr lang="en-US" sz="1600" dirty="0" err="1">
                <a:solidFill>
                  <a:srgbClr val="C00000"/>
                </a:solidFill>
              </a:rPr>
              <a:t>orgulloso</a:t>
            </a:r>
            <a:r>
              <a:rPr lang="en-US" sz="1600" dirty="0">
                <a:solidFill>
                  <a:srgbClr val="C00000"/>
                </a:solidFill>
              </a:rPr>
              <a:t> de </a:t>
            </a:r>
            <a:r>
              <a:rPr lang="en-US" sz="1600" dirty="0" err="1">
                <a:solidFill>
                  <a:srgbClr val="C00000"/>
                </a:solidFill>
              </a:rPr>
              <a:t>su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trabajo</a:t>
            </a:r>
            <a:r>
              <a:rPr lang="en-US" sz="1600" dirty="0">
                <a:solidFill>
                  <a:srgbClr val="C00000"/>
                </a:solidFill>
              </a:rPr>
              <a:t>. </a:t>
            </a:r>
            <a:r>
              <a:rPr lang="en-US" sz="1600" dirty="0" err="1">
                <a:solidFill>
                  <a:srgbClr val="C00000"/>
                </a:solidFill>
              </a:rPr>
              <a:t>Es</a:t>
            </a:r>
            <a:r>
              <a:rPr lang="en-US" sz="1600" dirty="0">
                <a:solidFill>
                  <a:srgbClr val="C00000"/>
                </a:solidFill>
              </a:rPr>
              <a:t> punctual, </a:t>
            </a:r>
            <a:r>
              <a:rPr lang="en-US" sz="1600" dirty="0" err="1">
                <a:solidFill>
                  <a:srgbClr val="C00000"/>
                </a:solidFill>
              </a:rPr>
              <a:t>completo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amistoso</a:t>
            </a:r>
            <a:r>
              <a:rPr lang="en-US" sz="1600" dirty="0">
                <a:solidFill>
                  <a:srgbClr val="C00000"/>
                </a:solidFill>
              </a:rPr>
              <a:t> y </a:t>
            </a:r>
            <a:r>
              <a:rPr lang="en-US" sz="1600" dirty="0" err="1">
                <a:solidFill>
                  <a:srgbClr val="C00000"/>
                </a:solidFill>
              </a:rPr>
              <a:t>honesto</a:t>
            </a:r>
            <a:r>
              <a:rPr lang="en-US" sz="1600" dirty="0">
                <a:solidFill>
                  <a:srgbClr val="C00000"/>
                </a:solidFill>
              </a:rPr>
              <a:t>.</a:t>
            </a:r>
          </a:p>
          <a:p>
            <a:r>
              <a:rPr lang="en-US" sz="1600" dirty="0">
                <a:solidFill>
                  <a:srgbClr val="C00000"/>
                </a:solidFill>
              </a:rPr>
              <a:t> </a:t>
            </a:r>
          </a:p>
          <a:p>
            <a:r>
              <a:rPr lang="en-US" sz="1600" dirty="0">
                <a:solidFill>
                  <a:srgbClr val="C00000"/>
                </a:solidFill>
              </a:rPr>
              <a:t>Ha </a:t>
            </a:r>
            <a:r>
              <a:rPr lang="en-US" sz="1600" dirty="0" err="1">
                <a:solidFill>
                  <a:srgbClr val="C00000"/>
                </a:solidFill>
              </a:rPr>
              <a:t>trabajado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en</a:t>
            </a:r>
            <a:r>
              <a:rPr lang="en-US" sz="1600" dirty="0">
                <a:solidFill>
                  <a:srgbClr val="C00000"/>
                </a:solidFill>
              </a:rPr>
              <a:t> un </a:t>
            </a:r>
            <a:r>
              <a:rPr lang="en-US" sz="1600" dirty="0" err="1">
                <a:solidFill>
                  <a:srgbClr val="C00000"/>
                </a:solidFill>
              </a:rPr>
              <a:t>amplio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abanico</a:t>
            </a:r>
            <a:r>
              <a:rPr lang="en-US" sz="1600" dirty="0">
                <a:solidFill>
                  <a:srgbClr val="C00000"/>
                </a:solidFill>
              </a:rPr>
              <a:t> de </a:t>
            </a:r>
            <a:r>
              <a:rPr lang="en-US" sz="1600" dirty="0" err="1">
                <a:solidFill>
                  <a:srgbClr val="C00000"/>
                </a:solidFill>
              </a:rPr>
              <a:t>proyectos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alrededor</a:t>
            </a:r>
            <a:r>
              <a:rPr lang="en-US" sz="1600" dirty="0">
                <a:solidFill>
                  <a:srgbClr val="C00000"/>
                </a:solidFill>
              </a:rPr>
              <a:t> de la casa </a:t>
            </a:r>
            <a:r>
              <a:rPr lang="en-US" sz="1600" dirty="0" err="1">
                <a:solidFill>
                  <a:srgbClr val="C00000"/>
                </a:solidFill>
              </a:rPr>
              <a:t>sobre</a:t>
            </a:r>
            <a:r>
              <a:rPr lang="en-US" sz="1600" dirty="0">
                <a:solidFill>
                  <a:srgbClr val="C00000"/>
                </a:solidFill>
              </a:rPr>
              <a:t> un </a:t>
            </a:r>
            <a:r>
              <a:rPr lang="en-US" sz="1600" dirty="0" err="1">
                <a:solidFill>
                  <a:srgbClr val="C00000"/>
                </a:solidFill>
              </a:rPr>
              <a:t>periodo</a:t>
            </a:r>
            <a:r>
              <a:rPr lang="en-US" sz="1600" dirty="0">
                <a:solidFill>
                  <a:srgbClr val="C00000"/>
                </a:solidFill>
              </a:rPr>
              <a:t> de </a:t>
            </a:r>
            <a:r>
              <a:rPr lang="en-US" sz="1600" dirty="0" err="1">
                <a:solidFill>
                  <a:srgbClr val="C00000"/>
                </a:solidFill>
              </a:rPr>
              <a:t>cinco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meses</a:t>
            </a:r>
            <a:r>
              <a:rPr lang="en-US" sz="1600" dirty="0">
                <a:solidFill>
                  <a:srgbClr val="C00000"/>
                </a:solidFill>
              </a:rPr>
              <a:t>.  </a:t>
            </a:r>
            <a:r>
              <a:rPr lang="en-US" sz="1600" dirty="0" err="1">
                <a:solidFill>
                  <a:srgbClr val="C00000"/>
                </a:solidFill>
              </a:rPr>
              <a:t>También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tiene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muchas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habilidades</a:t>
            </a:r>
            <a:r>
              <a:rPr lang="en-US" sz="1600" dirty="0">
                <a:solidFill>
                  <a:srgbClr val="C00000"/>
                </a:solidFill>
              </a:rPr>
              <a:t> al </a:t>
            </a:r>
            <a:r>
              <a:rPr lang="en-US" sz="1600" dirty="0" err="1">
                <a:solidFill>
                  <a:srgbClr val="C00000"/>
                </a:solidFill>
              </a:rPr>
              <a:t>arreglar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cosas</a:t>
            </a:r>
            <a:r>
              <a:rPr lang="en-US" sz="1600" dirty="0">
                <a:solidFill>
                  <a:srgbClr val="C00000"/>
                </a:solidFill>
              </a:rPr>
              <a:t> que </a:t>
            </a:r>
            <a:r>
              <a:rPr lang="en-US" sz="1600" dirty="0" err="1">
                <a:solidFill>
                  <a:srgbClr val="C00000"/>
                </a:solidFill>
              </a:rPr>
              <a:t>otros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contratistas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fueron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incapaces</a:t>
            </a:r>
            <a:r>
              <a:rPr lang="en-US" sz="1600" dirty="0">
                <a:solidFill>
                  <a:srgbClr val="C00000"/>
                </a:solidFill>
              </a:rPr>
              <a:t> de </a:t>
            </a:r>
            <a:r>
              <a:rPr lang="en-US" sz="1600" dirty="0" err="1">
                <a:solidFill>
                  <a:srgbClr val="C00000"/>
                </a:solidFill>
              </a:rPr>
              <a:t>arreglar</a:t>
            </a:r>
            <a:r>
              <a:rPr lang="en-US" sz="1600" dirty="0">
                <a:solidFill>
                  <a:srgbClr val="C00000"/>
                </a:solidFill>
              </a:rPr>
              <a:t>.  Se </a:t>
            </a:r>
            <a:r>
              <a:rPr lang="en-US" sz="1600" dirty="0" err="1">
                <a:solidFill>
                  <a:srgbClr val="C00000"/>
                </a:solidFill>
              </a:rPr>
              <a:t>apareció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cuando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dijo</a:t>
            </a:r>
            <a:r>
              <a:rPr lang="en-US" sz="1600" dirty="0">
                <a:solidFill>
                  <a:srgbClr val="C00000"/>
                </a:solidFill>
              </a:rPr>
              <a:t> que </a:t>
            </a:r>
            <a:r>
              <a:rPr lang="en-US" sz="1600" dirty="0" err="1">
                <a:solidFill>
                  <a:srgbClr val="C00000"/>
                </a:solidFill>
              </a:rPr>
              <a:t>iba</a:t>
            </a:r>
            <a:r>
              <a:rPr lang="en-US" sz="1600" dirty="0">
                <a:solidFill>
                  <a:srgbClr val="C00000"/>
                </a:solidFill>
              </a:rPr>
              <a:t> a </a:t>
            </a:r>
            <a:r>
              <a:rPr lang="en-US" sz="1600" dirty="0" err="1">
                <a:solidFill>
                  <a:srgbClr val="C00000"/>
                </a:solidFill>
              </a:rPr>
              <a:t>estar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presente</a:t>
            </a:r>
            <a:r>
              <a:rPr lang="en-US" sz="1600" dirty="0">
                <a:solidFill>
                  <a:srgbClr val="C00000"/>
                </a:solidFill>
              </a:rPr>
              <a:t> y </a:t>
            </a:r>
            <a:r>
              <a:rPr lang="en-US" sz="1600" dirty="0" err="1">
                <a:solidFill>
                  <a:srgbClr val="C00000"/>
                </a:solidFill>
              </a:rPr>
              <a:t>siempre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dejó</a:t>
            </a:r>
            <a:r>
              <a:rPr lang="en-US" sz="1600" dirty="0">
                <a:solidFill>
                  <a:srgbClr val="C00000"/>
                </a:solidFill>
              </a:rPr>
              <a:t> el area de </a:t>
            </a:r>
            <a:r>
              <a:rPr lang="en-US" sz="1600" dirty="0" err="1">
                <a:solidFill>
                  <a:srgbClr val="C00000"/>
                </a:solidFill>
              </a:rPr>
              <a:t>trabajo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completamente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limpia</a:t>
            </a:r>
            <a:r>
              <a:rPr lang="en-US" sz="1600" dirty="0">
                <a:solidFill>
                  <a:srgbClr val="C00000"/>
                </a:solidFill>
              </a:rPr>
              <a:t> al final del dia. </a:t>
            </a:r>
            <a:r>
              <a:rPr lang="en-US" sz="1600" dirty="0" err="1">
                <a:solidFill>
                  <a:srgbClr val="C00000"/>
                </a:solidFill>
              </a:rPr>
              <a:t>Tiene</a:t>
            </a:r>
            <a:r>
              <a:rPr lang="en-US" sz="1600" dirty="0">
                <a:solidFill>
                  <a:srgbClr val="C00000"/>
                </a:solidFill>
              </a:rPr>
              <a:t> alto </a:t>
            </a:r>
            <a:r>
              <a:rPr lang="en-US" sz="1600" dirty="0" err="1">
                <a:solidFill>
                  <a:srgbClr val="C00000"/>
                </a:solidFill>
              </a:rPr>
              <a:t>respeto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por</a:t>
            </a:r>
            <a:r>
              <a:rPr lang="en-US" sz="1600" dirty="0">
                <a:solidFill>
                  <a:srgbClr val="C00000"/>
                </a:solidFill>
              </a:rPr>
              <a:t> las </a:t>
            </a:r>
            <a:r>
              <a:rPr lang="en-US" sz="1600" dirty="0" err="1">
                <a:solidFill>
                  <a:srgbClr val="C00000"/>
                </a:solidFill>
              </a:rPr>
              <a:t>propiedades</a:t>
            </a:r>
            <a:r>
              <a:rPr lang="en-US" sz="1600" dirty="0">
                <a:solidFill>
                  <a:srgbClr val="C00000"/>
                </a:solidFill>
              </a:rPr>
              <a:t> de </a:t>
            </a:r>
            <a:r>
              <a:rPr lang="en-US" sz="1600" dirty="0" err="1">
                <a:solidFill>
                  <a:srgbClr val="C00000"/>
                </a:solidFill>
              </a:rPr>
              <a:t>los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dueños</a:t>
            </a:r>
            <a:r>
              <a:rPr lang="en-US" sz="1600" dirty="0">
                <a:solidFill>
                  <a:srgbClr val="C00000"/>
                </a:solidFill>
              </a:rPr>
              <a:t>; </a:t>
            </a:r>
            <a:r>
              <a:rPr lang="en-US" sz="1600" dirty="0" err="1">
                <a:solidFill>
                  <a:srgbClr val="C00000"/>
                </a:solidFill>
              </a:rPr>
              <a:t>nunca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vistió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botas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sucias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en</a:t>
            </a:r>
            <a:r>
              <a:rPr lang="en-US" sz="1600" dirty="0">
                <a:solidFill>
                  <a:srgbClr val="C00000"/>
                </a:solidFill>
              </a:rPr>
              <a:t> las casas y </a:t>
            </a:r>
            <a:r>
              <a:rPr lang="en-US" sz="1600" dirty="0" err="1">
                <a:solidFill>
                  <a:srgbClr val="C00000"/>
                </a:solidFill>
              </a:rPr>
              <a:t>siempre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cubrió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cualquier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objeto</a:t>
            </a:r>
            <a:r>
              <a:rPr lang="en-US" sz="1600" dirty="0">
                <a:solidFill>
                  <a:srgbClr val="C00000"/>
                </a:solidFill>
              </a:rPr>
              <a:t> que </a:t>
            </a:r>
            <a:r>
              <a:rPr lang="en-US" sz="1600" dirty="0" err="1">
                <a:solidFill>
                  <a:srgbClr val="C00000"/>
                </a:solidFill>
              </a:rPr>
              <a:t>pudiera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estar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en</a:t>
            </a:r>
            <a:r>
              <a:rPr lang="en-US" sz="1600" dirty="0">
                <a:solidFill>
                  <a:srgbClr val="C00000"/>
                </a:solidFill>
              </a:rPr>
              <a:t> el </a:t>
            </a:r>
            <a:r>
              <a:rPr lang="en-US" sz="1600" dirty="0" err="1">
                <a:solidFill>
                  <a:srgbClr val="C00000"/>
                </a:solidFill>
              </a:rPr>
              <a:t>lugar</a:t>
            </a:r>
            <a:r>
              <a:rPr lang="en-US" sz="1600" dirty="0">
                <a:solidFill>
                  <a:srgbClr val="C00000"/>
                </a:solidFill>
              </a:rPr>
              <a:t> de </a:t>
            </a:r>
            <a:r>
              <a:rPr lang="en-US" sz="1600" dirty="0" err="1">
                <a:solidFill>
                  <a:srgbClr val="C00000"/>
                </a:solidFill>
              </a:rPr>
              <a:t>contrucción</a:t>
            </a:r>
            <a:r>
              <a:rPr lang="en-US" sz="1600" dirty="0">
                <a:solidFill>
                  <a:srgbClr val="C00000"/>
                </a:solidFill>
              </a:rPr>
              <a:t>.</a:t>
            </a:r>
          </a:p>
          <a:p>
            <a:r>
              <a:rPr lang="en-US" sz="1600" dirty="0">
                <a:solidFill>
                  <a:srgbClr val="C00000"/>
                </a:solidFill>
              </a:rPr>
              <a:t> </a:t>
            </a:r>
          </a:p>
          <a:p>
            <a:r>
              <a:rPr lang="en-US" sz="1600" dirty="0" err="1">
                <a:solidFill>
                  <a:srgbClr val="C00000"/>
                </a:solidFill>
              </a:rPr>
              <a:t>Generó</a:t>
            </a:r>
            <a:r>
              <a:rPr lang="en-US" sz="1600" dirty="0">
                <a:solidFill>
                  <a:srgbClr val="C00000"/>
                </a:solidFill>
              </a:rPr>
              <a:t> un </a:t>
            </a:r>
            <a:r>
              <a:rPr lang="en-US" sz="1600" dirty="0" err="1">
                <a:solidFill>
                  <a:srgbClr val="C00000"/>
                </a:solidFill>
              </a:rPr>
              <a:t>estimado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muy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detallado</a:t>
            </a:r>
            <a:r>
              <a:rPr lang="en-US" sz="1600" dirty="0">
                <a:solidFill>
                  <a:srgbClr val="C00000"/>
                </a:solidFill>
              </a:rPr>
              <a:t> con </a:t>
            </a:r>
            <a:r>
              <a:rPr lang="en-US" sz="1600" dirty="0" err="1">
                <a:solidFill>
                  <a:srgbClr val="C00000"/>
                </a:solidFill>
              </a:rPr>
              <a:t>fondos</a:t>
            </a:r>
            <a:r>
              <a:rPr lang="en-US" sz="1600" dirty="0">
                <a:solidFill>
                  <a:srgbClr val="C00000"/>
                </a:solidFill>
              </a:rPr>
              <a:t> de </a:t>
            </a:r>
            <a:r>
              <a:rPr lang="en-US" sz="1600" dirty="0" err="1">
                <a:solidFill>
                  <a:srgbClr val="C00000"/>
                </a:solidFill>
              </a:rPr>
              <a:t>contingencia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planificado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en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caso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incurriera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en</a:t>
            </a:r>
            <a:r>
              <a:rPr lang="en-US" sz="1600" dirty="0">
                <a:solidFill>
                  <a:srgbClr val="C00000"/>
                </a:solidFill>
              </a:rPr>
              <a:t> un </a:t>
            </a:r>
            <a:r>
              <a:rPr lang="en-US" sz="1600" dirty="0" err="1">
                <a:solidFill>
                  <a:srgbClr val="C00000"/>
                </a:solidFill>
              </a:rPr>
              <a:t>problema</a:t>
            </a:r>
            <a:r>
              <a:rPr lang="en-US" sz="1600" dirty="0">
                <a:solidFill>
                  <a:srgbClr val="C00000"/>
                </a:solidFill>
              </a:rPr>
              <a:t>. </a:t>
            </a:r>
            <a:r>
              <a:rPr lang="en-US" sz="1600" dirty="0" err="1">
                <a:solidFill>
                  <a:srgbClr val="C00000"/>
                </a:solidFill>
              </a:rPr>
              <a:t>Siempre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usó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materiales</a:t>
            </a:r>
            <a:r>
              <a:rPr lang="en-US" sz="1600" dirty="0">
                <a:solidFill>
                  <a:srgbClr val="C00000"/>
                </a:solidFill>
              </a:rPr>
              <a:t> de </a:t>
            </a:r>
            <a:r>
              <a:rPr lang="en-US" sz="1600" dirty="0" err="1">
                <a:solidFill>
                  <a:srgbClr val="C00000"/>
                </a:solidFill>
              </a:rPr>
              <a:t>alta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calidad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especialmente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en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los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marcos</a:t>
            </a:r>
            <a:r>
              <a:rPr lang="en-US" sz="1600" dirty="0">
                <a:solidFill>
                  <a:srgbClr val="C00000"/>
                </a:solidFill>
              </a:rPr>
              <a:t> para </a:t>
            </a:r>
            <a:r>
              <a:rPr lang="en-US" sz="1600" dirty="0" err="1">
                <a:solidFill>
                  <a:srgbClr val="C00000"/>
                </a:solidFill>
              </a:rPr>
              <a:t>mis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nuevas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ventanas</a:t>
            </a:r>
            <a:r>
              <a:rPr lang="en-US" sz="1600" dirty="0">
                <a:solidFill>
                  <a:srgbClr val="C00000"/>
                </a:solidFill>
              </a:rPr>
              <a:t>.</a:t>
            </a:r>
          </a:p>
          <a:p>
            <a:r>
              <a:rPr lang="en-US" sz="1600" dirty="0">
                <a:solidFill>
                  <a:srgbClr val="C00000"/>
                </a:solidFill>
              </a:rPr>
              <a:t> </a:t>
            </a:r>
          </a:p>
          <a:p>
            <a:r>
              <a:rPr lang="en-US" sz="1600" dirty="0">
                <a:solidFill>
                  <a:srgbClr val="C00000"/>
                </a:solidFill>
              </a:rPr>
              <a:t>No </a:t>
            </a:r>
            <a:r>
              <a:rPr lang="en-US" sz="1600" dirty="0" err="1">
                <a:solidFill>
                  <a:srgbClr val="C00000"/>
                </a:solidFill>
              </a:rPr>
              <a:t>dudaría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en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contratar</a:t>
            </a:r>
            <a:r>
              <a:rPr lang="en-US" sz="1600" dirty="0">
                <a:solidFill>
                  <a:srgbClr val="C00000"/>
                </a:solidFill>
              </a:rPr>
              <a:t> a Mark de </a:t>
            </a:r>
            <a:r>
              <a:rPr lang="en-US" sz="1600" dirty="0" err="1">
                <a:solidFill>
                  <a:srgbClr val="C00000"/>
                </a:solidFill>
              </a:rPr>
              <a:t>nuevo</a:t>
            </a:r>
            <a:r>
              <a:rPr lang="en-US" sz="1600" dirty="0">
                <a:solidFill>
                  <a:srgbClr val="C00000"/>
                </a:solidFill>
              </a:rPr>
              <a:t> para </a:t>
            </a:r>
            <a:r>
              <a:rPr lang="en-US" sz="1600" dirty="0" err="1">
                <a:solidFill>
                  <a:srgbClr val="C00000"/>
                </a:solidFill>
              </a:rPr>
              <a:t>cualquier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proyecto</a:t>
            </a:r>
            <a:r>
              <a:rPr lang="en-US" sz="1600" dirty="0">
                <a:solidFill>
                  <a:srgbClr val="C00000"/>
                </a:solidFill>
              </a:rPr>
              <a:t> y </a:t>
            </a:r>
            <a:r>
              <a:rPr lang="en-US" sz="1600" dirty="0" err="1">
                <a:solidFill>
                  <a:srgbClr val="C00000"/>
                </a:solidFill>
              </a:rPr>
              <a:t>estoy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contenta</a:t>
            </a:r>
            <a:r>
              <a:rPr lang="en-US" sz="1600" dirty="0">
                <a:solidFill>
                  <a:srgbClr val="C00000"/>
                </a:solidFill>
              </a:rPr>
              <a:t> de </a:t>
            </a:r>
            <a:r>
              <a:rPr lang="en-US" sz="1600" dirty="0" err="1">
                <a:solidFill>
                  <a:srgbClr val="C00000"/>
                </a:solidFill>
              </a:rPr>
              <a:t>poder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hablar</a:t>
            </a:r>
            <a:r>
              <a:rPr lang="en-US" sz="1600" dirty="0">
                <a:solidFill>
                  <a:srgbClr val="C00000"/>
                </a:solidFill>
              </a:rPr>
              <a:t> con </a:t>
            </a:r>
            <a:r>
              <a:rPr lang="en-US" sz="1600" dirty="0" err="1">
                <a:solidFill>
                  <a:srgbClr val="C00000"/>
                </a:solidFill>
              </a:rPr>
              <a:t>cualquier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cliente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potencial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sobre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su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trabajo</a:t>
            </a:r>
            <a:r>
              <a:rPr lang="en-US" sz="1600" dirty="0">
                <a:solidFill>
                  <a:srgbClr val="C00000"/>
                </a:solidFill>
              </a:rPr>
              <a:t>.”</a:t>
            </a:r>
          </a:p>
          <a:p>
            <a:pPr algn="r">
              <a:spcBef>
                <a:spcPts val="600"/>
              </a:spcBef>
            </a:pPr>
            <a:r>
              <a:rPr lang="en-US" sz="1300" i="1" dirty="0"/>
              <a:t>– Mary Jane Isaacs</a:t>
            </a:r>
          </a:p>
          <a:p>
            <a:pPr algn="r">
              <a:spcBef>
                <a:spcPts val="0"/>
              </a:spcBef>
            </a:pPr>
            <a:r>
              <a:rPr lang="en-US" sz="1300" i="1" dirty="0" err="1"/>
              <a:t>Cliente</a:t>
            </a:r>
            <a:r>
              <a:rPr lang="en-US" sz="1300" i="1" dirty="0"/>
              <a:t>, </a:t>
            </a:r>
            <a:r>
              <a:rPr lang="en-US" sz="1300" i="1" dirty="0" err="1"/>
              <a:t>reparación</a:t>
            </a:r>
            <a:r>
              <a:rPr lang="en-US" sz="1300" i="1" dirty="0"/>
              <a:t> y </a:t>
            </a:r>
            <a:r>
              <a:rPr lang="en-US" sz="1300" i="1" dirty="0" err="1"/>
              <a:t>renovación</a:t>
            </a:r>
            <a:r>
              <a:rPr lang="en-US" sz="1300" i="1" dirty="0"/>
              <a:t> de casa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75733" y="1108286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67717" y="9702166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23	CPCON v1 2May17</a:t>
            </a:r>
          </a:p>
        </p:txBody>
      </p:sp>
    </p:spTree>
    <p:extLst>
      <p:ext uri="{BB962C8B-B14F-4D97-AF65-F5344CB8AC3E}">
        <p14:creationId xmlns:p14="http://schemas.microsoft.com/office/powerpoint/2010/main" xmlns="" val="1156540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655" y="373267"/>
            <a:ext cx="6624596" cy="97424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Testimonios</a:t>
            </a:r>
            <a:r>
              <a:rPr lang="en-US" dirty="0" smtClean="0">
                <a:solidFill>
                  <a:schemeClr val="tx1"/>
                </a:solidFill>
              </a:rPr>
              <a:t> – Parte 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27" y="1479037"/>
            <a:ext cx="6514484" cy="804501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C00000"/>
                </a:solidFill>
              </a:rPr>
              <a:t>“He </a:t>
            </a:r>
            <a:r>
              <a:rPr lang="en-US" sz="1600" dirty="0" err="1">
                <a:solidFill>
                  <a:srgbClr val="C00000"/>
                </a:solidFill>
              </a:rPr>
              <a:t>tenido</a:t>
            </a:r>
            <a:r>
              <a:rPr lang="en-US" sz="1600" dirty="0">
                <a:solidFill>
                  <a:srgbClr val="C00000"/>
                </a:solidFill>
              </a:rPr>
              <a:t> el placer de </a:t>
            </a:r>
            <a:r>
              <a:rPr lang="en-US" sz="1600" dirty="0" err="1">
                <a:solidFill>
                  <a:srgbClr val="C00000"/>
                </a:solidFill>
              </a:rPr>
              <a:t>trabajar</a:t>
            </a:r>
            <a:r>
              <a:rPr lang="en-US" sz="1600" dirty="0">
                <a:solidFill>
                  <a:srgbClr val="C00000"/>
                </a:solidFill>
              </a:rPr>
              <a:t> con Mark </a:t>
            </a:r>
            <a:r>
              <a:rPr lang="en-US" sz="1600" dirty="0" err="1">
                <a:solidFill>
                  <a:srgbClr val="C00000"/>
                </a:solidFill>
              </a:rPr>
              <a:t>recientemente</a:t>
            </a:r>
            <a:r>
              <a:rPr lang="en-US" sz="1600" dirty="0">
                <a:solidFill>
                  <a:srgbClr val="C00000"/>
                </a:solidFill>
              </a:rPr>
              <a:t>, y </a:t>
            </a:r>
            <a:r>
              <a:rPr lang="en-US" sz="1600" dirty="0" err="1">
                <a:solidFill>
                  <a:srgbClr val="C00000"/>
                </a:solidFill>
              </a:rPr>
              <a:t>fue</a:t>
            </a:r>
            <a:r>
              <a:rPr lang="en-US" sz="1600" dirty="0">
                <a:solidFill>
                  <a:srgbClr val="C00000"/>
                </a:solidFill>
              </a:rPr>
              <a:t> un </a:t>
            </a:r>
            <a:r>
              <a:rPr lang="en-US" sz="1600" dirty="0" err="1">
                <a:solidFill>
                  <a:srgbClr val="C00000"/>
                </a:solidFill>
              </a:rPr>
              <a:t>respiro</a:t>
            </a:r>
            <a:r>
              <a:rPr lang="en-US" sz="1600" dirty="0">
                <a:solidFill>
                  <a:srgbClr val="C00000"/>
                </a:solidFill>
              </a:rPr>
              <a:t> de </a:t>
            </a:r>
            <a:r>
              <a:rPr lang="en-US" sz="1600" dirty="0" err="1">
                <a:solidFill>
                  <a:srgbClr val="C00000"/>
                </a:solidFill>
              </a:rPr>
              <a:t>aire</a:t>
            </a:r>
            <a:r>
              <a:rPr lang="en-US" sz="1600" dirty="0">
                <a:solidFill>
                  <a:srgbClr val="C00000"/>
                </a:solidFill>
              </a:rPr>
              <a:t> fresco! Su </a:t>
            </a:r>
            <a:r>
              <a:rPr lang="en-US" sz="1600" dirty="0" err="1">
                <a:solidFill>
                  <a:srgbClr val="C00000"/>
                </a:solidFill>
              </a:rPr>
              <a:t>profesionalidad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conocimiento</a:t>
            </a:r>
            <a:r>
              <a:rPr lang="en-US" sz="1600" dirty="0">
                <a:solidFill>
                  <a:srgbClr val="C00000"/>
                </a:solidFill>
              </a:rPr>
              <a:t> y </a:t>
            </a:r>
            <a:r>
              <a:rPr lang="en-US" sz="1600" dirty="0" err="1">
                <a:solidFill>
                  <a:srgbClr val="C00000"/>
                </a:solidFill>
              </a:rPr>
              <a:t>su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habilidad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innata</a:t>
            </a:r>
            <a:r>
              <a:rPr lang="en-US" sz="1600" dirty="0">
                <a:solidFill>
                  <a:srgbClr val="C00000"/>
                </a:solidFill>
              </a:rPr>
              <a:t> para </a:t>
            </a:r>
            <a:r>
              <a:rPr lang="en-US" sz="1600" dirty="0" err="1">
                <a:solidFill>
                  <a:srgbClr val="C00000"/>
                </a:solidFill>
              </a:rPr>
              <a:t>pensar</a:t>
            </a:r>
            <a:r>
              <a:rPr lang="en-US" sz="1600" dirty="0">
                <a:solidFill>
                  <a:srgbClr val="C00000"/>
                </a:solidFill>
              </a:rPr>
              <a:t> ‘</a:t>
            </a:r>
            <a:r>
              <a:rPr lang="en-US" sz="1600" dirty="0" err="1">
                <a:solidFill>
                  <a:srgbClr val="C00000"/>
                </a:solidFill>
              </a:rPr>
              <a:t>en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grande</a:t>
            </a:r>
            <a:r>
              <a:rPr lang="en-US" sz="1600" dirty="0">
                <a:solidFill>
                  <a:srgbClr val="C00000"/>
                </a:solidFill>
              </a:rPr>
              <a:t>’ me </a:t>
            </a:r>
            <a:r>
              <a:rPr lang="en-US" sz="1600" dirty="0" err="1">
                <a:solidFill>
                  <a:srgbClr val="C00000"/>
                </a:solidFill>
              </a:rPr>
              <a:t>dio</a:t>
            </a:r>
            <a:r>
              <a:rPr lang="en-US" sz="1600" dirty="0">
                <a:solidFill>
                  <a:srgbClr val="C00000"/>
                </a:solidFill>
              </a:rPr>
              <a:t> la </a:t>
            </a:r>
            <a:r>
              <a:rPr lang="en-US" sz="1600" dirty="0" err="1">
                <a:solidFill>
                  <a:srgbClr val="C00000"/>
                </a:solidFill>
              </a:rPr>
              <a:t>confianza</a:t>
            </a:r>
            <a:r>
              <a:rPr lang="en-US" sz="1600" dirty="0">
                <a:solidFill>
                  <a:srgbClr val="C00000"/>
                </a:solidFill>
              </a:rPr>
              <a:t> de que me </a:t>
            </a:r>
            <a:r>
              <a:rPr lang="en-US" sz="1600" dirty="0" err="1">
                <a:solidFill>
                  <a:srgbClr val="C00000"/>
                </a:solidFill>
              </a:rPr>
              <a:t>estaba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entendiendo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así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como</a:t>
            </a:r>
            <a:r>
              <a:rPr lang="en-US" sz="1600" dirty="0">
                <a:solidFill>
                  <a:srgbClr val="C00000"/>
                </a:solidFill>
              </a:rPr>
              <a:t> a </a:t>
            </a:r>
            <a:r>
              <a:rPr lang="en-US" sz="1600" dirty="0" err="1">
                <a:solidFill>
                  <a:srgbClr val="C00000"/>
                </a:solidFill>
              </a:rPr>
              <a:t>mis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necesidades</a:t>
            </a:r>
            <a:r>
              <a:rPr lang="en-US" sz="1600" dirty="0">
                <a:solidFill>
                  <a:srgbClr val="C00000"/>
                </a:solidFill>
              </a:rPr>
              <a:t>… </a:t>
            </a:r>
            <a:r>
              <a:rPr lang="en-US" sz="1600" dirty="0" err="1">
                <a:solidFill>
                  <a:srgbClr val="C00000"/>
                </a:solidFill>
              </a:rPr>
              <a:t>ninguna</a:t>
            </a:r>
            <a:r>
              <a:rPr lang="en-US" sz="1600" dirty="0">
                <a:solidFill>
                  <a:srgbClr val="C00000"/>
                </a:solidFill>
              </a:rPr>
              <a:t> ‘</a:t>
            </a:r>
            <a:r>
              <a:rPr lang="en-US" sz="1600" dirty="0" err="1">
                <a:solidFill>
                  <a:srgbClr val="C00000"/>
                </a:solidFill>
              </a:rPr>
              <a:t>galleta</a:t>
            </a:r>
            <a:r>
              <a:rPr lang="en-US" sz="1600" dirty="0">
                <a:solidFill>
                  <a:srgbClr val="C00000"/>
                </a:solidFill>
              </a:rPr>
              <a:t> a media’ </a:t>
            </a:r>
            <a:r>
              <a:rPr lang="en-US" sz="1600" dirty="0" err="1">
                <a:solidFill>
                  <a:srgbClr val="C00000"/>
                </a:solidFill>
              </a:rPr>
              <a:t>resulta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aqui</a:t>
            </a:r>
            <a:r>
              <a:rPr lang="en-US" sz="1600" dirty="0">
                <a:solidFill>
                  <a:srgbClr val="C00000"/>
                </a:solidFill>
              </a:rPr>
              <a:t>!”</a:t>
            </a:r>
          </a:p>
          <a:p>
            <a:pPr algn="r">
              <a:spcBef>
                <a:spcPts val="0"/>
              </a:spcBef>
            </a:pPr>
            <a:r>
              <a:rPr lang="en-US" sz="1300" i="1" dirty="0"/>
              <a:t>– Cindy Erickson</a:t>
            </a:r>
          </a:p>
          <a:p>
            <a:pPr algn="r">
              <a:spcBef>
                <a:spcPts val="0"/>
              </a:spcBef>
            </a:pPr>
            <a:r>
              <a:rPr lang="en-US" sz="1300" i="1" dirty="0" err="1"/>
              <a:t>Cliente</a:t>
            </a:r>
            <a:r>
              <a:rPr lang="en-US" sz="1300" i="1" dirty="0"/>
              <a:t>, </a:t>
            </a:r>
            <a:r>
              <a:rPr lang="en-US" sz="1300" i="1" dirty="0" err="1"/>
              <a:t>renovación</a:t>
            </a:r>
            <a:r>
              <a:rPr lang="en-US" sz="1300" i="1" dirty="0"/>
              <a:t> de </a:t>
            </a:r>
            <a:r>
              <a:rPr lang="en-US" sz="1300" i="1" dirty="0" err="1"/>
              <a:t>cocina</a:t>
            </a:r>
            <a:endParaRPr lang="en-US" sz="1300" i="1" dirty="0"/>
          </a:p>
          <a:p>
            <a:endParaRPr lang="en-US" sz="1600" dirty="0">
              <a:solidFill>
                <a:srgbClr val="C00000"/>
              </a:solidFill>
            </a:endParaRPr>
          </a:p>
          <a:p>
            <a:r>
              <a:rPr lang="en-US" sz="1600" dirty="0">
                <a:solidFill>
                  <a:srgbClr val="C00000"/>
                </a:solidFill>
              </a:rPr>
              <a:t>“He </a:t>
            </a:r>
            <a:r>
              <a:rPr lang="en-US" sz="1600" dirty="0" err="1">
                <a:solidFill>
                  <a:srgbClr val="C00000"/>
                </a:solidFill>
              </a:rPr>
              <a:t>conocido</a:t>
            </a:r>
            <a:r>
              <a:rPr lang="en-US" sz="1600" dirty="0">
                <a:solidFill>
                  <a:srgbClr val="C00000"/>
                </a:solidFill>
              </a:rPr>
              <a:t> y he </a:t>
            </a:r>
            <a:r>
              <a:rPr lang="en-US" sz="1600" dirty="0" err="1">
                <a:solidFill>
                  <a:srgbClr val="C00000"/>
                </a:solidFill>
              </a:rPr>
              <a:t>trabajado</a:t>
            </a:r>
            <a:r>
              <a:rPr lang="en-US" sz="1600" dirty="0">
                <a:solidFill>
                  <a:srgbClr val="C00000"/>
                </a:solidFill>
              </a:rPr>
              <a:t> con Mark </a:t>
            </a:r>
            <a:r>
              <a:rPr lang="en-US" sz="1600" dirty="0" err="1">
                <a:solidFill>
                  <a:srgbClr val="C00000"/>
                </a:solidFill>
              </a:rPr>
              <a:t>Fansler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por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más</a:t>
            </a:r>
            <a:r>
              <a:rPr lang="en-US" sz="1600" dirty="0">
                <a:solidFill>
                  <a:srgbClr val="C00000"/>
                </a:solidFill>
              </a:rPr>
              <a:t> de </a:t>
            </a:r>
            <a:r>
              <a:rPr lang="en-US" sz="1600" dirty="0" err="1">
                <a:solidFill>
                  <a:srgbClr val="C00000"/>
                </a:solidFill>
              </a:rPr>
              <a:t>veinte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años</a:t>
            </a:r>
            <a:r>
              <a:rPr lang="en-US" sz="1600" dirty="0">
                <a:solidFill>
                  <a:srgbClr val="C00000"/>
                </a:solidFill>
              </a:rPr>
              <a:t>, y </a:t>
            </a:r>
            <a:r>
              <a:rPr lang="en-US" sz="1600" dirty="0" err="1">
                <a:solidFill>
                  <a:srgbClr val="C00000"/>
                </a:solidFill>
              </a:rPr>
              <a:t>durante</a:t>
            </a:r>
            <a:r>
              <a:rPr lang="en-US" sz="1600" dirty="0">
                <a:solidFill>
                  <a:srgbClr val="C00000"/>
                </a:solidFill>
              </a:rPr>
              <a:t> ese </a:t>
            </a:r>
            <a:r>
              <a:rPr lang="en-US" sz="1600" dirty="0" err="1">
                <a:solidFill>
                  <a:srgbClr val="C00000"/>
                </a:solidFill>
              </a:rPr>
              <a:t>tiempo</a:t>
            </a:r>
            <a:r>
              <a:rPr lang="en-US" sz="1600" dirty="0">
                <a:solidFill>
                  <a:srgbClr val="C00000"/>
                </a:solidFill>
              </a:rPr>
              <a:t> ha </a:t>
            </a:r>
            <a:r>
              <a:rPr lang="en-US" sz="1600" dirty="0" err="1">
                <a:solidFill>
                  <a:srgbClr val="C00000"/>
                </a:solidFill>
              </a:rPr>
              <a:t>demonstrado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ser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una</a:t>
            </a:r>
            <a:r>
              <a:rPr lang="en-US" sz="1600" dirty="0">
                <a:solidFill>
                  <a:srgbClr val="C00000"/>
                </a:solidFill>
              </a:rPr>
              <a:t> persona de </a:t>
            </a:r>
            <a:r>
              <a:rPr lang="en-US" sz="1600" dirty="0" err="1">
                <a:solidFill>
                  <a:srgbClr val="C00000"/>
                </a:solidFill>
              </a:rPr>
              <a:t>conocimiento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en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obra</a:t>
            </a:r>
            <a:r>
              <a:rPr lang="en-US" sz="1600" dirty="0">
                <a:solidFill>
                  <a:srgbClr val="C00000"/>
                </a:solidFill>
              </a:rPr>
              <a:t> y </a:t>
            </a:r>
            <a:r>
              <a:rPr lang="en-US" sz="1600" dirty="0" err="1">
                <a:solidFill>
                  <a:srgbClr val="C00000"/>
                </a:solidFill>
              </a:rPr>
              <a:t>métodos</a:t>
            </a:r>
            <a:r>
              <a:rPr lang="en-US" sz="1600" dirty="0">
                <a:solidFill>
                  <a:srgbClr val="C00000"/>
                </a:solidFill>
              </a:rPr>
              <a:t> y </a:t>
            </a:r>
            <a:r>
              <a:rPr lang="en-US" sz="1600" dirty="0" err="1">
                <a:solidFill>
                  <a:srgbClr val="C00000"/>
                </a:solidFill>
              </a:rPr>
              <a:t>en</a:t>
            </a:r>
            <a:r>
              <a:rPr lang="en-US" sz="1600" dirty="0">
                <a:solidFill>
                  <a:srgbClr val="C00000"/>
                </a:solidFill>
              </a:rPr>
              <a:t> el </a:t>
            </a:r>
            <a:r>
              <a:rPr lang="en-US" sz="1600" dirty="0" err="1">
                <a:solidFill>
                  <a:srgbClr val="C00000"/>
                </a:solidFill>
              </a:rPr>
              <a:t>aspecto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financiero</a:t>
            </a:r>
            <a:r>
              <a:rPr lang="en-US" sz="1600" dirty="0">
                <a:solidFill>
                  <a:srgbClr val="C00000"/>
                </a:solidFill>
              </a:rPr>
              <a:t> de la </a:t>
            </a:r>
            <a:r>
              <a:rPr lang="en-US" sz="1600" dirty="0" err="1">
                <a:solidFill>
                  <a:srgbClr val="C00000"/>
                </a:solidFill>
              </a:rPr>
              <a:t>construcción</a:t>
            </a:r>
            <a:r>
              <a:rPr lang="en-US" sz="1600" dirty="0">
                <a:solidFill>
                  <a:srgbClr val="C00000"/>
                </a:solidFill>
              </a:rPr>
              <a:t>. </a:t>
            </a:r>
            <a:r>
              <a:rPr lang="en-US" sz="1600" dirty="0" err="1">
                <a:solidFill>
                  <a:srgbClr val="C00000"/>
                </a:solidFill>
              </a:rPr>
              <a:t>Cuando</a:t>
            </a:r>
            <a:r>
              <a:rPr lang="en-US" sz="1600" dirty="0">
                <a:solidFill>
                  <a:srgbClr val="C00000"/>
                </a:solidFill>
              </a:rPr>
              <a:t> Mark se </a:t>
            </a:r>
            <a:r>
              <a:rPr lang="en-US" sz="1600" dirty="0" err="1">
                <a:solidFill>
                  <a:srgbClr val="C00000"/>
                </a:solidFill>
              </a:rPr>
              <a:t>involucra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en</a:t>
            </a:r>
            <a:r>
              <a:rPr lang="en-US" sz="1600" dirty="0">
                <a:solidFill>
                  <a:srgbClr val="C00000"/>
                </a:solidFill>
              </a:rPr>
              <a:t> un </a:t>
            </a:r>
            <a:r>
              <a:rPr lang="en-US" sz="1600" dirty="0" err="1">
                <a:solidFill>
                  <a:srgbClr val="C00000"/>
                </a:solidFill>
              </a:rPr>
              <a:t>proyecto</a:t>
            </a:r>
            <a:r>
              <a:rPr lang="en-US" sz="1600" dirty="0">
                <a:solidFill>
                  <a:srgbClr val="C00000"/>
                </a:solidFill>
              </a:rPr>
              <a:t> las </a:t>
            </a:r>
            <a:r>
              <a:rPr lang="en-US" sz="1600" dirty="0" err="1">
                <a:solidFill>
                  <a:srgbClr val="C00000"/>
                </a:solidFill>
              </a:rPr>
              <a:t>necesidades</a:t>
            </a:r>
            <a:r>
              <a:rPr lang="en-US" sz="1600" dirty="0">
                <a:solidFill>
                  <a:srgbClr val="C00000"/>
                </a:solidFill>
              </a:rPr>
              <a:t> de </a:t>
            </a:r>
            <a:r>
              <a:rPr lang="en-US" sz="1600" dirty="0" err="1">
                <a:solidFill>
                  <a:srgbClr val="C00000"/>
                </a:solidFill>
              </a:rPr>
              <a:t>su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cliente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vienen</a:t>
            </a:r>
            <a:r>
              <a:rPr lang="en-US" sz="1600" dirty="0">
                <a:solidFill>
                  <a:srgbClr val="C00000"/>
                </a:solidFill>
              </a:rPr>
              <a:t> primero. </a:t>
            </a:r>
            <a:r>
              <a:rPr lang="en-US" sz="1600" dirty="0" err="1">
                <a:solidFill>
                  <a:srgbClr val="C00000"/>
                </a:solidFill>
              </a:rPr>
              <a:t>Recomendaría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grandemente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recurrir</a:t>
            </a:r>
            <a:r>
              <a:rPr lang="en-US" sz="1600" dirty="0">
                <a:solidFill>
                  <a:srgbClr val="C00000"/>
                </a:solidFill>
              </a:rPr>
              <a:t> a M. Vincent Companies para </a:t>
            </a:r>
            <a:r>
              <a:rPr lang="en-US" sz="1600" dirty="0" err="1">
                <a:solidFill>
                  <a:srgbClr val="C00000"/>
                </a:solidFill>
              </a:rPr>
              <a:t>cualquier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tipo</a:t>
            </a:r>
            <a:r>
              <a:rPr lang="en-US" sz="1600" dirty="0">
                <a:solidFill>
                  <a:srgbClr val="C00000"/>
                </a:solidFill>
              </a:rPr>
              <a:t> de </a:t>
            </a:r>
            <a:r>
              <a:rPr lang="en-US" sz="1600" dirty="0" err="1">
                <a:solidFill>
                  <a:srgbClr val="C00000"/>
                </a:solidFill>
              </a:rPr>
              <a:t>proyecto</a:t>
            </a:r>
            <a:r>
              <a:rPr lang="en-US" sz="1600" dirty="0">
                <a:solidFill>
                  <a:srgbClr val="C00000"/>
                </a:solidFill>
              </a:rPr>
              <a:t> de </a:t>
            </a:r>
            <a:r>
              <a:rPr lang="en-US" sz="1600" dirty="0" err="1">
                <a:solidFill>
                  <a:srgbClr val="C00000"/>
                </a:solidFill>
              </a:rPr>
              <a:t>construcción</a:t>
            </a:r>
            <a:r>
              <a:rPr lang="en-US" sz="1600" dirty="0">
                <a:solidFill>
                  <a:srgbClr val="C00000"/>
                </a:solidFill>
              </a:rPr>
              <a:t>.”</a:t>
            </a:r>
          </a:p>
          <a:p>
            <a:pPr algn="r">
              <a:spcBef>
                <a:spcPts val="0"/>
              </a:spcBef>
            </a:pPr>
            <a:r>
              <a:rPr lang="en-US" sz="1300" i="1" dirty="0"/>
              <a:t>– Ron Goodman</a:t>
            </a:r>
          </a:p>
          <a:p>
            <a:pPr algn="r">
              <a:spcBef>
                <a:spcPts val="0"/>
              </a:spcBef>
            </a:pPr>
            <a:r>
              <a:rPr lang="en-US" sz="1300" i="1" dirty="0" err="1"/>
              <a:t>Dueño</a:t>
            </a:r>
            <a:r>
              <a:rPr lang="en-US" sz="1300" i="1" dirty="0"/>
              <a:t>, </a:t>
            </a:r>
            <a:r>
              <a:rPr lang="en-US" sz="1300" i="1" dirty="0" err="1"/>
              <a:t>Protección</a:t>
            </a:r>
            <a:r>
              <a:rPr lang="en-US" sz="1300" i="1" dirty="0"/>
              <a:t> Contra </a:t>
            </a:r>
            <a:r>
              <a:rPr lang="en-US" sz="1300" i="1" dirty="0" err="1"/>
              <a:t>Incendios</a:t>
            </a:r>
            <a:r>
              <a:rPr lang="en-US" sz="1300" i="1" dirty="0"/>
              <a:t>, Inc</a:t>
            </a:r>
          </a:p>
          <a:p>
            <a:pPr algn="r">
              <a:spcBef>
                <a:spcPts val="0"/>
              </a:spcBef>
            </a:pPr>
            <a:endParaRPr lang="en-US" sz="1300" i="1" dirty="0"/>
          </a:p>
          <a:p>
            <a:pPr>
              <a:spcBef>
                <a:spcPts val="0"/>
              </a:spcBef>
            </a:pPr>
            <a:endParaRPr lang="en-US" sz="1600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C00000"/>
                </a:solidFill>
              </a:rPr>
              <a:t>“He </a:t>
            </a:r>
            <a:r>
              <a:rPr lang="en-US" sz="1600" dirty="0" err="1">
                <a:solidFill>
                  <a:srgbClr val="C00000"/>
                </a:solidFill>
              </a:rPr>
              <a:t>conocido</a:t>
            </a:r>
            <a:r>
              <a:rPr lang="en-US" sz="1600" dirty="0">
                <a:solidFill>
                  <a:srgbClr val="C00000"/>
                </a:solidFill>
              </a:rPr>
              <a:t> a Mark </a:t>
            </a:r>
            <a:r>
              <a:rPr lang="en-US" sz="1600" dirty="0" err="1">
                <a:solidFill>
                  <a:srgbClr val="C00000"/>
                </a:solidFill>
              </a:rPr>
              <a:t>por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más</a:t>
            </a:r>
            <a:r>
              <a:rPr lang="en-US" sz="1600" dirty="0">
                <a:solidFill>
                  <a:srgbClr val="C00000"/>
                </a:solidFill>
              </a:rPr>
              <a:t> de 10 </a:t>
            </a:r>
            <a:r>
              <a:rPr lang="en-US" sz="1600" dirty="0" err="1">
                <a:solidFill>
                  <a:srgbClr val="C00000"/>
                </a:solidFill>
              </a:rPr>
              <a:t>años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tanto</a:t>
            </a:r>
            <a:r>
              <a:rPr lang="en-US" sz="1600" dirty="0">
                <a:solidFill>
                  <a:srgbClr val="C00000"/>
                </a:solidFill>
              </a:rPr>
              <a:t> personal </a:t>
            </a:r>
            <a:r>
              <a:rPr lang="en-US" sz="1600" dirty="0" err="1">
                <a:solidFill>
                  <a:srgbClr val="C00000"/>
                </a:solidFill>
              </a:rPr>
              <a:t>como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profesionalmente</a:t>
            </a:r>
            <a:r>
              <a:rPr lang="en-US" sz="1600" dirty="0">
                <a:solidFill>
                  <a:srgbClr val="C00000"/>
                </a:solidFill>
              </a:rPr>
              <a:t>. </a:t>
            </a:r>
            <a:r>
              <a:rPr lang="en-US" sz="1600" dirty="0" err="1">
                <a:solidFill>
                  <a:srgbClr val="C00000"/>
                </a:solidFill>
              </a:rPr>
              <a:t>Es</a:t>
            </a:r>
            <a:r>
              <a:rPr lang="en-US" sz="1600" dirty="0">
                <a:solidFill>
                  <a:srgbClr val="C00000"/>
                </a:solidFill>
              </a:rPr>
              <a:t> mi placer </a:t>
            </a:r>
            <a:r>
              <a:rPr lang="en-US" sz="1600" dirty="0" err="1">
                <a:solidFill>
                  <a:srgbClr val="C00000"/>
                </a:solidFill>
              </a:rPr>
              <a:t>recomendar</a:t>
            </a:r>
            <a:r>
              <a:rPr lang="en-US" sz="1600" dirty="0">
                <a:solidFill>
                  <a:srgbClr val="C00000"/>
                </a:solidFill>
              </a:rPr>
              <a:t> a Mark </a:t>
            </a:r>
            <a:r>
              <a:rPr lang="en-US" sz="1600" dirty="0" err="1">
                <a:solidFill>
                  <a:srgbClr val="C00000"/>
                </a:solidFill>
              </a:rPr>
              <a:t>en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ambas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capacidades</a:t>
            </a:r>
            <a:r>
              <a:rPr lang="en-US" sz="1600" dirty="0">
                <a:solidFill>
                  <a:srgbClr val="C00000"/>
                </a:solidFill>
              </a:rPr>
              <a:t>. El </a:t>
            </a:r>
            <a:r>
              <a:rPr lang="en-US" sz="1600" dirty="0" err="1">
                <a:solidFill>
                  <a:srgbClr val="C00000"/>
                </a:solidFill>
              </a:rPr>
              <a:t>conocimiento</a:t>
            </a:r>
            <a:r>
              <a:rPr lang="en-US" sz="1600" dirty="0">
                <a:solidFill>
                  <a:srgbClr val="C00000"/>
                </a:solidFill>
              </a:rPr>
              <a:t> de Mark </a:t>
            </a:r>
            <a:r>
              <a:rPr lang="en-US" sz="1600" dirty="0" err="1">
                <a:solidFill>
                  <a:srgbClr val="C00000"/>
                </a:solidFill>
              </a:rPr>
              <a:t>en</a:t>
            </a:r>
            <a:r>
              <a:rPr lang="en-US" sz="1600" dirty="0">
                <a:solidFill>
                  <a:srgbClr val="C00000"/>
                </a:solidFill>
              </a:rPr>
              <a:t> la </a:t>
            </a:r>
            <a:r>
              <a:rPr lang="en-US" sz="1600" dirty="0" err="1">
                <a:solidFill>
                  <a:srgbClr val="C00000"/>
                </a:solidFill>
              </a:rPr>
              <a:t>industria</a:t>
            </a:r>
            <a:r>
              <a:rPr lang="en-US" sz="1600" dirty="0">
                <a:solidFill>
                  <a:srgbClr val="C00000"/>
                </a:solidFill>
              </a:rPr>
              <a:t> de la </a:t>
            </a:r>
            <a:r>
              <a:rPr lang="en-US" sz="1600" dirty="0" err="1">
                <a:solidFill>
                  <a:srgbClr val="C00000"/>
                </a:solidFill>
              </a:rPr>
              <a:t>construcción</a:t>
            </a:r>
            <a:r>
              <a:rPr lang="en-US" sz="1600" dirty="0">
                <a:solidFill>
                  <a:srgbClr val="C00000"/>
                </a:solidFill>
              </a:rPr>
              <a:t> y el </a:t>
            </a:r>
            <a:r>
              <a:rPr lang="en-US" sz="1600" dirty="0" err="1">
                <a:solidFill>
                  <a:srgbClr val="C00000"/>
                </a:solidFill>
              </a:rPr>
              <a:t>desarrollo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es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vasto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en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anchura</a:t>
            </a:r>
            <a:r>
              <a:rPr lang="en-US" sz="1600" dirty="0">
                <a:solidFill>
                  <a:srgbClr val="C00000"/>
                </a:solidFill>
              </a:rPr>
              <a:t> y </a:t>
            </a:r>
            <a:r>
              <a:rPr lang="en-US" sz="1600" dirty="0" err="1">
                <a:solidFill>
                  <a:srgbClr val="C00000"/>
                </a:solidFill>
              </a:rPr>
              <a:t>profundidad</a:t>
            </a:r>
            <a:r>
              <a:rPr lang="en-US" sz="1600" dirty="0">
                <a:solidFill>
                  <a:srgbClr val="C00000"/>
                </a:solidFill>
              </a:rPr>
              <a:t>. </a:t>
            </a:r>
            <a:r>
              <a:rPr lang="en-US" sz="1600" dirty="0" err="1">
                <a:solidFill>
                  <a:srgbClr val="C00000"/>
                </a:solidFill>
              </a:rPr>
              <a:t>Es</a:t>
            </a:r>
            <a:r>
              <a:rPr lang="en-US" sz="1600" dirty="0">
                <a:solidFill>
                  <a:srgbClr val="C00000"/>
                </a:solidFill>
              </a:rPr>
              <a:t> un </a:t>
            </a:r>
            <a:r>
              <a:rPr lang="en-US" sz="1600" dirty="0" err="1">
                <a:solidFill>
                  <a:srgbClr val="C00000"/>
                </a:solidFill>
              </a:rPr>
              <a:t>verdadero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profesional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en</a:t>
            </a:r>
            <a:r>
              <a:rPr lang="en-US" sz="1600" dirty="0">
                <a:solidFill>
                  <a:srgbClr val="C00000"/>
                </a:solidFill>
              </a:rPr>
              <a:t> la </a:t>
            </a:r>
            <a:r>
              <a:rPr lang="en-US" sz="1600" dirty="0" err="1">
                <a:solidFill>
                  <a:srgbClr val="C00000"/>
                </a:solidFill>
              </a:rPr>
              <a:t>industria</a:t>
            </a:r>
            <a:r>
              <a:rPr lang="en-US" sz="1600" dirty="0">
                <a:solidFill>
                  <a:srgbClr val="C00000"/>
                </a:solidFill>
              </a:rPr>
              <a:t> y </a:t>
            </a:r>
            <a:r>
              <a:rPr lang="en-US" sz="1600" dirty="0" err="1">
                <a:solidFill>
                  <a:srgbClr val="C00000"/>
                </a:solidFill>
              </a:rPr>
              <a:t>entrega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trabajos</a:t>
            </a:r>
            <a:r>
              <a:rPr lang="en-US" sz="1600" dirty="0">
                <a:solidFill>
                  <a:srgbClr val="C00000"/>
                </a:solidFill>
              </a:rPr>
              <a:t> de </a:t>
            </a:r>
            <a:r>
              <a:rPr lang="en-US" sz="1600" dirty="0" err="1">
                <a:solidFill>
                  <a:srgbClr val="C00000"/>
                </a:solidFill>
              </a:rPr>
              <a:t>calidad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consistente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respetando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presupuesto</a:t>
            </a:r>
            <a:r>
              <a:rPr lang="en-US" sz="1600" dirty="0">
                <a:solidFill>
                  <a:srgbClr val="C00000"/>
                </a:solidFill>
              </a:rPr>
              <a:t> y </a:t>
            </a:r>
            <a:r>
              <a:rPr lang="en-US" sz="1600" dirty="0" err="1">
                <a:solidFill>
                  <a:srgbClr val="C00000"/>
                </a:solidFill>
              </a:rPr>
              <a:t>fechas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limites</a:t>
            </a:r>
            <a:r>
              <a:rPr lang="en-US" sz="1600" dirty="0">
                <a:solidFill>
                  <a:srgbClr val="C00000"/>
                </a:solidFill>
              </a:rPr>
              <a:t>. Mark me </a:t>
            </a:r>
            <a:r>
              <a:rPr lang="en-US" sz="1600" dirty="0" err="1">
                <a:solidFill>
                  <a:srgbClr val="C00000"/>
                </a:solidFill>
              </a:rPr>
              <a:t>impresiona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más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como</a:t>
            </a:r>
            <a:r>
              <a:rPr lang="en-US" sz="1600" dirty="0">
                <a:solidFill>
                  <a:srgbClr val="C00000"/>
                </a:solidFill>
              </a:rPr>
              <a:t> persona. Mark </a:t>
            </a:r>
            <a:r>
              <a:rPr lang="en-US" sz="1600" dirty="0" err="1">
                <a:solidFill>
                  <a:srgbClr val="C00000"/>
                </a:solidFill>
              </a:rPr>
              <a:t>es</a:t>
            </a:r>
            <a:r>
              <a:rPr lang="en-US" sz="1600" dirty="0">
                <a:solidFill>
                  <a:srgbClr val="C00000"/>
                </a:solidFill>
              </a:rPr>
              <a:t> un hombre de honor e </a:t>
            </a:r>
            <a:r>
              <a:rPr lang="en-US" sz="1600" dirty="0" err="1">
                <a:solidFill>
                  <a:srgbClr val="C00000"/>
                </a:solidFill>
              </a:rPr>
              <a:t>integridad</a:t>
            </a:r>
            <a:r>
              <a:rPr lang="en-US" sz="1600" dirty="0">
                <a:solidFill>
                  <a:srgbClr val="C00000"/>
                </a:solidFill>
              </a:rPr>
              <a:t>. Sin </a:t>
            </a:r>
            <a:r>
              <a:rPr lang="en-US" sz="1600" dirty="0" err="1">
                <a:solidFill>
                  <a:srgbClr val="C00000"/>
                </a:solidFill>
              </a:rPr>
              <a:t>duda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alguna</a:t>
            </a:r>
            <a:r>
              <a:rPr lang="en-US" sz="1600" dirty="0">
                <a:solidFill>
                  <a:srgbClr val="C00000"/>
                </a:solidFill>
              </a:rPr>
              <a:t> le </a:t>
            </a:r>
            <a:r>
              <a:rPr lang="en-US" sz="1600" dirty="0" err="1">
                <a:solidFill>
                  <a:srgbClr val="C00000"/>
                </a:solidFill>
              </a:rPr>
              <a:t>recomiendo</a:t>
            </a:r>
            <a:r>
              <a:rPr lang="en-US" sz="1600" dirty="0">
                <a:solidFill>
                  <a:srgbClr val="C00000"/>
                </a:solidFill>
              </a:rPr>
              <a:t> a Mark V. </a:t>
            </a:r>
            <a:r>
              <a:rPr lang="en-US" sz="1600" dirty="0" err="1">
                <a:solidFill>
                  <a:srgbClr val="C00000"/>
                </a:solidFill>
              </a:rPr>
              <a:t>Fansler</a:t>
            </a:r>
            <a:r>
              <a:rPr lang="en-US" sz="1600" dirty="0">
                <a:solidFill>
                  <a:srgbClr val="C00000"/>
                </a:solidFill>
              </a:rPr>
              <a:t>.”</a:t>
            </a:r>
          </a:p>
          <a:p>
            <a:pPr algn="r">
              <a:spcBef>
                <a:spcPts val="600"/>
              </a:spcBef>
            </a:pPr>
            <a:r>
              <a:rPr lang="en-US" sz="1300" i="1" dirty="0"/>
              <a:t>– Rob Kelly</a:t>
            </a:r>
            <a:endParaRPr lang="en-US" sz="1400" i="1" dirty="0"/>
          </a:p>
          <a:p>
            <a:pPr algn="r">
              <a:spcBef>
                <a:spcPts val="0"/>
              </a:spcBef>
            </a:pPr>
            <a:r>
              <a:rPr lang="en-US" sz="1300" i="1" dirty="0"/>
              <a:t>PM, </a:t>
            </a:r>
            <a:r>
              <a:rPr lang="en-US" sz="1300" i="1" dirty="0" err="1"/>
              <a:t>Superintendente</a:t>
            </a:r>
            <a:r>
              <a:rPr lang="en-US" sz="1300" i="1" dirty="0"/>
              <a:t>, </a:t>
            </a:r>
            <a:r>
              <a:rPr lang="en-US" sz="1300" i="1" dirty="0" err="1"/>
              <a:t>Seguridad</a:t>
            </a:r>
            <a:r>
              <a:rPr lang="en-US" sz="1300" i="1" dirty="0"/>
              <a:t> &amp; Gerente de </a:t>
            </a:r>
            <a:r>
              <a:rPr lang="en-US" sz="1300" i="1" dirty="0" err="1"/>
              <a:t>Calidad</a:t>
            </a:r>
            <a:r>
              <a:rPr lang="en-US" sz="1300" i="1" dirty="0"/>
              <a:t> </a:t>
            </a:r>
            <a:r>
              <a:rPr lang="en-US" sz="1300" i="1" dirty="0" err="1"/>
              <a:t>en</a:t>
            </a:r>
            <a:r>
              <a:rPr lang="en-US" sz="1300" i="1" dirty="0"/>
              <a:t> Crystal Metalworks</a:t>
            </a:r>
          </a:p>
          <a:p>
            <a:pPr>
              <a:spcBef>
                <a:spcPts val="0"/>
              </a:spcBef>
            </a:pPr>
            <a:endParaRPr lang="en-US" sz="1600" dirty="0">
              <a:solidFill>
                <a:srgbClr val="C00000"/>
              </a:solidFill>
            </a:endParaRPr>
          </a:p>
          <a:p>
            <a:pPr algn="r">
              <a:spcBef>
                <a:spcPts val="0"/>
              </a:spcBef>
            </a:pPr>
            <a:endParaRPr lang="en-US" sz="1300" i="1" dirty="0"/>
          </a:p>
          <a:p>
            <a:pPr>
              <a:spcBef>
                <a:spcPts val="0"/>
              </a:spcBef>
            </a:pPr>
            <a:endParaRPr lang="en-US" sz="1300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C00000"/>
                </a:solidFill>
              </a:rPr>
              <a:t>“Mark y Linda son </a:t>
            </a:r>
            <a:r>
              <a:rPr lang="en-US" sz="1600" dirty="0" err="1">
                <a:solidFill>
                  <a:srgbClr val="C00000"/>
                </a:solidFill>
              </a:rPr>
              <a:t>verdaderos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profesionales</a:t>
            </a:r>
            <a:r>
              <a:rPr lang="en-US" sz="1600" dirty="0">
                <a:solidFill>
                  <a:srgbClr val="C00000"/>
                </a:solidFill>
              </a:rPr>
              <a:t>. </a:t>
            </a:r>
            <a:r>
              <a:rPr lang="en-US" sz="1600" dirty="0" err="1">
                <a:solidFill>
                  <a:srgbClr val="C00000"/>
                </a:solidFill>
              </a:rPr>
              <a:t>Operan</a:t>
            </a:r>
            <a:r>
              <a:rPr lang="en-US" sz="1600" dirty="0">
                <a:solidFill>
                  <a:srgbClr val="C00000"/>
                </a:solidFill>
              </a:rPr>
              <a:t> con un alto </a:t>
            </a:r>
            <a:r>
              <a:rPr lang="en-US" sz="1600" dirty="0" err="1">
                <a:solidFill>
                  <a:srgbClr val="C00000"/>
                </a:solidFill>
              </a:rPr>
              <a:t>nivel</a:t>
            </a:r>
            <a:r>
              <a:rPr lang="en-US" sz="1600" dirty="0">
                <a:solidFill>
                  <a:srgbClr val="C00000"/>
                </a:solidFill>
              </a:rPr>
              <a:t> de </a:t>
            </a:r>
            <a:r>
              <a:rPr lang="en-US" sz="1600" dirty="0" err="1">
                <a:solidFill>
                  <a:srgbClr val="C00000"/>
                </a:solidFill>
              </a:rPr>
              <a:t>ética</a:t>
            </a:r>
            <a:r>
              <a:rPr lang="en-US" sz="1600" dirty="0">
                <a:solidFill>
                  <a:srgbClr val="C00000"/>
                </a:solidFill>
              </a:rPr>
              <a:t> e </a:t>
            </a:r>
            <a:r>
              <a:rPr lang="en-US" sz="1600" dirty="0" err="1">
                <a:solidFill>
                  <a:srgbClr val="C00000"/>
                </a:solidFill>
              </a:rPr>
              <a:t>integridad</a:t>
            </a:r>
            <a:r>
              <a:rPr lang="en-US" sz="1600" dirty="0">
                <a:solidFill>
                  <a:srgbClr val="C00000"/>
                </a:solidFill>
              </a:rPr>
              <a:t>. Me </a:t>
            </a:r>
            <a:r>
              <a:rPr lang="en-US" sz="1600" dirty="0" err="1">
                <a:solidFill>
                  <a:srgbClr val="C00000"/>
                </a:solidFill>
              </a:rPr>
              <a:t>sentiría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tranquilo</a:t>
            </a:r>
            <a:r>
              <a:rPr lang="en-US" sz="1600" dirty="0">
                <a:solidFill>
                  <a:srgbClr val="C00000"/>
                </a:solidFill>
              </a:rPr>
              <a:t> y </a:t>
            </a:r>
            <a:r>
              <a:rPr lang="en-US" sz="1600" dirty="0" err="1">
                <a:solidFill>
                  <a:srgbClr val="C00000"/>
                </a:solidFill>
              </a:rPr>
              <a:t>confiado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en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recomendarlos</a:t>
            </a:r>
            <a:r>
              <a:rPr lang="en-US" sz="1600" dirty="0">
                <a:solidFill>
                  <a:srgbClr val="C00000"/>
                </a:solidFill>
              </a:rPr>
              <a:t> a </a:t>
            </a:r>
            <a:r>
              <a:rPr lang="en-US" sz="1600" dirty="0" err="1">
                <a:solidFill>
                  <a:srgbClr val="C00000"/>
                </a:solidFill>
              </a:rPr>
              <a:t>cualquiera</a:t>
            </a:r>
            <a:r>
              <a:rPr lang="en-US" sz="1600" dirty="0">
                <a:solidFill>
                  <a:srgbClr val="C00000"/>
                </a:solidFill>
              </a:rPr>
              <a:t> de </a:t>
            </a:r>
            <a:r>
              <a:rPr lang="en-US" sz="1600" dirty="0" err="1">
                <a:solidFill>
                  <a:srgbClr val="C00000"/>
                </a:solidFill>
              </a:rPr>
              <a:t>mis</a:t>
            </a:r>
            <a:r>
              <a:rPr lang="en-US" sz="1600" dirty="0">
                <a:solidFill>
                  <a:srgbClr val="C00000"/>
                </a:solidFill>
              </a:rPr>
              <a:t> amigos y </a:t>
            </a:r>
            <a:r>
              <a:rPr lang="en-US" sz="1600" dirty="0" err="1">
                <a:solidFill>
                  <a:srgbClr val="C00000"/>
                </a:solidFill>
              </a:rPr>
              <a:t>familia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por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sus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servicios</a:t>
            </a:r>
            <a:r>
              <a:rPr lang="en-US" sz="1600" dirty="0">
                <a:solidFill>
                  <a:srgbClr val="C00000"/>
                </a:solidFill>
              </a:rPr>
              <a:t>.”</a:t>
            </a:r>
          </a:p>
          <a:p>
            <a:pPr algn="r">
              <a:spcBef>
                <a:spcPts val="0"/>
              </a:spcBef>
            </a:pPr>
            <a:r>
              <a:rPr lang="en-US" sz="1300" i="1" dirty="0"/>
              <a:t>– Dave Augustine</a:t>
            </a:r>
          </a:p>
          <a:p>
            <a:pPr algn="r">
              <a:spcBef>
                <a:spcPts val="0"/>
              </a:spcBef>
            </a:pPr>
            <a:r>
              <a:rPr lang="en-US" sz="1300" i="1" dirty="0" err="1"/>
              <a:t>Entrenador</a:t>
            </a:r>
            <a:r>
              <a:rPr lang="en-US" sz="1300" i="1" dirty="0"/>
              <a:t>, FortuneBuilders</a:t>
            </a:r>
          </a:p>
          <a:p>
            <a:pPr algn="r">
              <a:spcBef>
                <a:spcPts val="0"/>
              </a:spcBef>
            </a:pPr>
            <a:endParaRPr lang="en-US" sz="1300" i="1" dirty="0"/>
          </a:p>
          <a:p>
            <a:pPr>
              <a:spcBef>
                <a:spcPts val="0"/>
              </a:spcBef>
            </a:pPr>
            <a:endParaRPr lang="en-US" sz="1300" i="1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27753" y="1108286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7717" y="9702166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24	CPCON v1 2May17</a:t>
            </a:r>
          </a:p>
        </p:txBody>
      </p:sp>
    </p:spTree>
    <p:extLst>
      <p:ext uri="{BB962C8B-B14F-4D97-AF65-F5344CB8AC3E}">
        <p14:creationId xmlns:p14="http://schemas.microsoft.com/office/powerpoint/2010/main" xmlns="" val="1156540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188" y="373268"/>
            <a:ext cx="6878508" cy="974240"/>
          </a:xfrm>
        </p:spPr>
        <p:txBody>
          <a:bodyPr/>
          <a:lstStyle/>
          <a:p>
            <a:pPr algn="r"/>
            <a:r>
              <a:rPr lang="en-US" dirty="0" err="1"/>
              <a:t>Llamado</a:t>
            </a:r>
            <a:r>
              <a:rPr lang="en-US" dirty="0"/>
              <a:t> a la </a:t>
            </a:r>
            <a:r>
              <a:rPr lang="en-US" dirty="0" err="1"/>
              <a:t>Acción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681" y="1524108"/>
            <a:ext cx="6642048" cy="53667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300" dirty="0"/>
              <a:t>Si </a:t>
            </a:r>
            <a:r>
              <a:rPr lang="en-US" sz="1300" dirty="0" err="1"/>
              <a:t>quiere</a:t>
            </a:r>
            <a:r>
              <a:rPr lang="en-US" sz="1300" dirty="0"/>
              <a:t> </a:t>
            </a:r>
            <a:r>
              <a:rPr lang="en-US" sz="1300" dirty="0" err="1"/>
              <a:t>ofrecerse</a:t>
            </a:r>
            <a:r>
              <a:rPr lang="en-US" sz="1300" dirty="0"/>
              <a:t> para un Proyecto de </a:t>
            </a:r>
            <a:r>
              <a:rPr lang="en-US" sz="1300" dirty="0" err="1"/>
              <a:t>renovación</a:t>
            </a:r>
            <a:r>
              <a:rPr lang="en-US" sz="1300" dirty="0"/>
              <a:t>, </a:t>
            </a:r>
            <a:r>
              <a:rPr lang="en-US" sz="1300" dirty="0" err="1"/>
              <a:t>es</a:t>
            </a:r>
            <a:r>
              <a:rPr lang="en-US" sz="1300" dirty="0"/>
              <a:t> </a:t>
            </a:r>
            <a:r>
              <a:rPr lang="en-US" sz="1300" dirty="0" err="1"/>
              <a:t>importante</a:t>
            </a:r>
            <a:r>
              <a:rPr lang="en-US" sz="1300" dirty="0"/>
              <a:t> que </a:t>
            </a:r>
            <a:r>
              <a:rPr lang="en-US" sz="1300" dirty="0" err="1"/>
              <a:t>tengamos</a:t>
            </a:r>
            <a:r>
              <a:rPr lang="en-US" sz="1300" dirty="0"/>
              <a:t> </a:t>
            </a:r>
            <a:r>
              <a:rPr lang="en-US" sz="1300" dirty="0" err="1"/>
              <a:t>una</a:t>
            </a:r>
            <a:r>
              <a:rPr lang="en-US" sz="1300" dirty="0"/>
              <a:t> </a:t>
            </a:r>
            <a:r>
              <a:rPr lang="en-US" sz="1300" dirty="0" err="1"/>
              <a:t>respuesta</a:t>
            </a:r>
            <a:r>
              <a:rPr lang="en-US" sz="1300" dirty="0"/>
              <a:t> </a:t>
            </a:r>
            <a:r>
              <a:rPr lang="en-US" sz="1300" dirty="0" err="1"/>
              <a:t>suya</a:t>
            </a:r>
            <a:r>
              <a:rPr lang="en-US" sz="1300" dirty="0"/>
              <a:t> lo antes </a:t>
            </a:r>
            <a:r>
              <a:rPr lang="en-US" sz="1300" dirty="0" err="1"/>
              <a:t>posible</a:t>
            </a:r>
            <a:r>
              <a:rPr lang="en-US" sz="1300" dirty="0"/>
              <a:t>. Nos </a:t>
            </a:r>
            <a:r>
              <a:rPr lang="en-US" sz="1300" dirty="0" err="1"/>
              <a:t>tomamos</a:t>
            </a:r>
            <a:r>
              <a:rPr lang="en-US" sz="1300" dirty="0"/>
              <a:t> </a:t>
            </a:r>
            <a:r>
              <a:rPr lang="en-US" sz="1300" dirty="0" err="1"/>
              <a:t>muy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serios</a:t>
            </a:r>
            <a:r>
              <a:rPr lang="en-US" sz="1300" dirty="0"/>
              <a:t> </a:t>
            </a:r>
            <a:r>
              <a:rPr lang="en-US" sz="1300" dirty="0" err="1"/>
              <a:t>nuestros</a:t>
            </a:r>
            <a:r>
              <a:rPr lang="en-US" sz="1300" dirty="0"/>
              <a:t> </a:t>
            </a:r>
            <a:r>
              <a:rPr lang="en-US" sz="1300" dirty="0" err="1"/>
              <a:t>parámetros</a:t>
            </a:r>
            <a:r>
              <a:rPr lang="en-US" sz="1300" dirty="0"/>
              <a:t> de </a:t>
            </a:r>
            <a:r>
              <a:rPr lang="en-US" sz="1300" dirty="0" err="1"/>
              <a:t>tiempo</a:t>
            </a:r>
            <a:r>
              <a:rPr lang="en-US" sz="1300" dirty="0"/>
              <a:t>, y </a:t>
            </a:r>
            <a:r>
              <a:rPr lang="en-US" sz="1300" dirty="0" err="1"/>
              <a:t>es</a:t>
            </a:r>
            <a:r>
              <a:rPr lang="en-US" sz="1300" dirty="0"/>
              <a:t> </a:t>
            </a:r>
            <a:r>
              <a:rPr lang="en-US" sz="1300" dirty="0" err="1"/>
              <a:t>imperativo</a:t>
            </a:r>
            <a:r>
              <a:rPr lang="en-US" sz="1300" dirty="0"/>
              <a:t> de que </a:t>
            </a:r>
            <a:r>
              <a:rPr lang="en-US" sz="1300" dirty="0" err="1"/>
              <a:t>empecemos</a:t>
            </a:r>
            <a:r>
              <a:rPr lang="en-US" sz="1300" dirty="0"/>
              <a:t> con el pie derecho </a:t>
            </a:r>
            <a:r>
              <a:rPr lang="en-US" sz="1300" dirty="0" err="1"/>
              <a:t>respetando</a:t>
            </a:r>
            <a:r>
              <a:rPr lang="en-US" sz="1300" dirty="0"/>
              <a:t> el </a:t>
            </a:r>
            <a:r>
              <a:rPr lang="en-US" sz="1300" dirty="0" err="1"/>
              <a:t>tiempo</a:t>
            </a:r>
            <a:r>
              <a:rPr lang="en-US" sz="1300" dirty="0"/>
              <a:t> de </a:t>
            </a:r>
            <a:r>
              <a:rPr lang="en-US" sz="1300" dirty="0" err="1"/>
              <a:t>cada</a:t>
            </a:r>
            <a:r>
              <a:rPr lang="en-US" sz="1300" dirty="0"/>
              <a:t> </a:t>
            </a:r>
            <a:r>
              <a:rPr lang="en-US" sz="1300" dirty="0" err="1"/>
              <a:t>quien</a:t>
            </a:r>
            <a:r>
              <a:rPr lang="en-US" sz="1300" dirty="0"/>
              <a:t>. No </a:t>
            </a:r>
            <a:r>
              <a:rPr lang="en-US" sz="1300" dirty="0" err="1"/>
              <a:t>siempre</a:t>
            </a:r>
            <a:r>
              <a:rPr lang="en-US" sz="1300" dirty="0"/>
              <a:t> </a:t>
            </a:r>
            <a:r>
              <a:rPr lang="en-US" sz="1300" dirty="0" err="1"/>
              <a:t>tomamos</a:t>
            </a:r>
            <a:r>
              <a:rPr lang="en-US" sz="1300" dirty="0"/>
              <a:t> la </a:t>
            </a:r>
            <a:r>
              <a:rPr lang="en-US" sz="1300" dirty="0" err="1"/>
              <a:t>oferta</a:t>
            </a:r>
            <a:r>
              <a:rPr lang="en-US" sz="1300" dirty="0"/>
              <a:t> “</a:t>
            </a:r>
            <a:r>
              <a:rPr lang="en-US" sz="1300" dirty="0" err="1"/>
              <a:t>más</a:t>
            </a:r>
            <a:r>
              <a:rPr lang="en-US" sz="1300" dirty="0"/>
              <a:t> </a:t>
            </a:r>
            <a:r>
              <a:rPr lang="en-US" sz="1300" dirty="0" err="1"/>
              <a:t>económica</a:t>
            </a:r>
            <a:r>
              <a:rPr lang="en-US" sz="1300" dirty="0"/>
              <a:t>”—</a:t>
            </a:r>
            <a:r>
              <a:rPr lang="en-US" sz="1300" dirty="0" err="1"/>
              <a:t>nuestra</a:t>
            </a:r>
            <a:r>
              <a:rPr lang="en-US" sz="1300" dirty="0"/>
              <a:t> </a:t>
            </a:r>
            <a:r>
              <a:rPr lang="en-US" sz="1300" dirty="0" err="1"/>
              <a:t>expectativa</a:t>
            </a:r>
            <a:r>
              <a:rPr lang="en-US" sz="1300" dirty="0"/>
              <a:t> </a:t>
            </a:r>
            <a:r>
              <a:rPr lang="en-US" sz="1300" dirty="0" err="1"/>
              <a:t>es</a:t>
            </a:r>
            <a:r>
              <a:rPr lang="en-US" sz="1300" dirty="0"/>
              <a:t> </a:t>
            </a:r>
            <a:r>
              <a:rPr lang="en-US" sz="1300" dirty="0" err="1"/>
              <a:t>encontrar</a:t>
            </a:r>
            <a:r>
              <a:rPr lang="en-US" sz="1300" dirty="0"/>
              <a:t> el </a:t>
            </a:r>
            <a:r>
              <a:rPr lang="en-US" sz="1300" b="1" i="1" dirty="0" err="1">
                <a:solidFill>
                  <a:srgbClr val="C00000"/>
                </a:solidFill>
              </a:rPr>
              <a:t>mejor</a:t>
            </a:r>
            <a:r>
              <a:rPr lang="en-US" sz="1300" dirty="0"/>
              <a:t> </a:t>
            </a:r>
            <a:r>
              <a:rPr lang="en-US" sz="1300" dirty="0" err="1"/>
              <a:t>contratista</a:t>
            </a:r>
            <a:r>
              <a:rPr lang="en-US" sz="1300" dirty="0"/>
              <a:t>, el que </a:t>
            </a:r>
            <a:r>
              <a:rPr lang="en-US" sz="1300" dirty="0" err="1"/>
              <a:t>entregue</a:t>
            </a:r>
            <a:r>
              <a:rPr lang="en-US" sz="1300" dirty="0"/>
              <a:t> </a:t>
            </a:r>
            <a:r>
              <a:rPr lang="en-US" sz="1300" dirty="0" err="1"/>
              <a:t>una</a:t>
            </a:r>
            <a:r>
              <a:rPr lang="en-US" sz="1300" dirty="0"/>
              <a:t> </a:t>
            </a:r>
            <a:r>
              <a:rPr lang="en-US" sz="1300" dirty="0" err="1"/>
              <a:t>combinación</a:t>
            </a:r>
            <a:r>
              <a:rPr lang="en-US" sz="1300" dirty="0"/>
              <a:t> </a:t>
            </a:r>
            <a:r>
              <a:rPr lang="en-US" sz="1300" dirty="0" err="1"/>
              <a:t>ganadora</a:t>
            </a:r>
            <a:r>
              <a:rPr lang="en-US" sz="1300" dirty="0"/>
              <a:t> de </a:t>
            </a:r>
            <a:r>
              <a:rPr lang="en-US" sz="1300" b="1" dirty="0" err="1">
                <a:solidFill>
                  <a:srgbClr val="C00000"/>
                </a:solidFill>
              </a:rPr>
              <a:t>precio</a:t>
            </a:r>
            <a:r>
              <a:rPr lang="en-US" sz="1300" b="1" dirty="0">
                <a:solidFill>
                  <a:srgbClr val="C00000"/>
                </a:solidFill>
              </a:rPr>
              <a:t>, </a:t>
            </a:r>
            <a:r>
              <a:rPr lang="en-US" sz="1300" b="1" dirty="0" err="1">
                <a:solidFill>
                  <a:srgbClr val="C00000"/>
                </a:solidFill>
              </a:rPr>
              <a:t>calidad</a:t>
            </a:r>
            <a:r>
              <a:rPr lang="en-US" sz="1300" b="1" dirty="0">
                <a:solidFill>
                  <a:srgbClr val="C00000"/>
                </a:solidFill>
              </a:rPr>
              <a:t>, y </a:t>
            </a:r>
            <a:r>
              <a:rPr lang="en-US" sz="1300" b="1" dirty="0" err="1">
                <a:solidFill>
                  <a:srgbClr val="C00000"/>
                </a:solidFill>
              </a:rPr>
              <a:t>servicio</a:t>
            </a:r>
            <a:r>
              <a:rPr lang="en-US" sz="1300" dirty="0"/>
              <a:t>.  </a:t>
            </a:r>
            <a:r>
              <a:rPr lang="en-US" sz="1300" dirty="0" err="1"/>
              <a:t>Estos</a:t>
            </a:r>
            <a:r>
              <a:rPr lang="en-US" sz="1300" dirty="0"/>
              <a:t> 3 </a:t>
            </a:r>
            <a:r>
              <a:rPr lang="en-US" sz="1300" dirty="0" err="1"/>
              <a:t>componentes</a:t>
            </a:r>
            <a:r>
              <a:rPr lang="en-US" sz="1300" dirty="0"/>
              <a:t> </a:t>
            </a:r>
            <a:r>
              <a:rPr lang="en-US" sz="1300" dirty="0" err="1"/>
              <a:t>juntos</a:t>
            </a:r>
            <a:r>
              <a:rPr lang="en-US" sz="1300" dirty="0"/>
              <a:t> son de la </a:t>
            </a:r>
            <a:r>
              <a:rPr lang="en-US" sz="1300" dirty="0" err="1"/>
              <a:t>misma</a:t>
            </a:r>
            <a:r>
              <a:rPr lang="en-US" sz="1300" dirty="0"/>
              <a:t> </a:t>
            </a:r>
            <a:r>
              <a:rPr lang="en-US" sz="1300" dirty="0" err="1"/>
              <a:t>importancia</a:t>
            </a:r>
            <a:r>
              <a:rPr lang="en-US" sz="1300" dirty="0"/>
              <a:t> para el </a:t>
            </a:r>
            <a:r>
              <a:rPr lang="en-US" sz="1300" dirty="0" err="1"/>
              <a:t>éxito</a:t>
            </a:r>
            <a:r>
              <a:rPr lang="en-US" sz="1300" dirty="0"/>
              <a:t> de </a:t>
            </a:r>
            <a:r>
              <a:rPr lang="en-US" sz="1300" dirty="0" err="1"/>
              <a:t>nuestra</a:t>
            </a:r>
            <a:r>
              <a:rPr lang="en-US" sz="1300" dirty="0"/>
              <a:t> </a:t>
            </a:r>
            <a:r>
              <a:rPr lang="en-US" sz="1300" dirty="0" err="1"/>
              <a:t>relación</a:t>
            </a:r>
            <a:r>
              <a:rPr lang="en-US" sz="1300" dirty="0"/>
              <a:t>.</a:t>
            </a:r>
          </a:p>
          <a:p>
            <a:pPr>
              <a:spcBef>
                <a:spcPts val="0"/>
              </a:spcBef>
            </a:pPr>
            <a:r>
              <a:rPr lang="en-US" sz="1300" dirty="0"/>
              <a:t> </a:t>
            </a:r>
          </a:p>
          <a:p>
            <a:pPr>
              <a:spcBef>
                <a:spcPts val="0"/>
              </a:spcBef>
            </a:pPr>
            <a:r>
              <a:rPr lang="en-US" sz="1300" dirty="0" err="1"/>
              <a:t>Esperamos</a:t>
            </a:r>
            <a:r>
              <a:rPr lang="en-US" sz="1300" dirty="0"/>
              <a:t> </a:t>
            </a:r>
            <a:r>
              <a:rPr lang="en-US" sz="1300" dirty="0" err="1"/>
              <a:t>escuchar</a:t>
            </a:r>
            <a:r>
              <a:rPr lang="en-US" sz="1300" dirty="0"/>
              <a:t> pronto de </a:t>
            </a:r>
            <a:r>
              <a:rPr lang="en-US" sz="1300" dirty="0" err="1"/>
              <a:t>Usted</a:t>
            </a:r>
            <a:r>
              <a:rPr lang="en-US" sz="1300" dirty="0"/>
              <a:t>!</a:t>
            </a:r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b="1" dirty="0">
              <a:solidFill>
                <a:schemeClr val="accent1"/>
              </a:solidFill>
            </a:endParaRPr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</p:txBody>
      </p:sp>
      <p:sp>
        <p:nvSpPr>
          <p:cNvPr id="6" name="TextBox 5"/>
          <p:cNvSpPr txBox="1"/>
          <p:nvPr/>
        </p:nvSpPr>
        <p:spPr>
          <a:xfrm>
            <a:off x="259081" y="9702166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25	CPCON v1 2May17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4522" y="1129241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\\LINDAGOLDSTEIN\Users\Public\Documents\FBMastery\Credibility Packet\Contractor Credibility Graphics\Tools in Shape of Hou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1038" y="3825875"/>
            <a:ext cx="3779837" cy="4718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03377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098" y="373268"/>
            <a:ext cx="6629641" cy="974240"/>
          </a:xfrm>
        </p:spPr>
        <p:txBody>
          <a:bodyPr>
            <a:normAutofit/>
          </a:bodyPr>
          <a:lstStyle/>
          <a:p>
            <a:pPr algn="r"/>
            <a:r>
              <a:rPr lang="en-US" sz="2100" dirty="0" err="1"/>
              <a:t>Objetivos</a:t>
            </a:r>
            <a:r>
              <a:rPr lang="en-US" sz="2100" dirty="0"/>
              <a:t> de </a:t>
            </a:r>
            <a:r>
              <a:rPr lang="en-US" sz="2100" dirty="0" err="1"/>
              <a:t>Renovación</a:t>
            </a:r>
            <a:r>
              <a:rPr lang="en-US" sz="2100" dirty="0"/>
              <a:t> a </a:t>
            </a:r>
            <a:r>
              <a:rPr lang="en-US" sz="2100" dirty="0" err="1"/>
              <a:t>Corto</a:t>
            </a:r>
            <a:r>
              <a:rPr lang="en-US" sz="2100" dirty="0"/>
              <a:t> y Largo </a:t>
            </a:r>
            <a:r>
              <a:rPr lang="en-US" sz="2100" dirty="0" err="1"/>
              <a:t>Plazo</a:t>
            </a:r>
            <a:r>
              <a:rPr lang="en-US" sz="2100" dirty="0"/>
              <a:t> – </a:t>
            </a:r>
            <a:r>
              <a:rPr lang="en-US" sz="2100" dirty="0" err="1"/>
              <a:t>Parte</a:t>
            </a:r>
            <a:r>
              <a:rPr lang="en-US" sz="2100" dirty="0"/>
              <a:t> 2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7682" y="1221888"/>
            <a:ext cx="6617231" cy="1857816"/>
          </a:xfrm>
          <a:prstGeom prst="rect">
            <a:avLst/>
          </a:prstGeom>
        </p:spPr>
        <p:txBody>
          <a:bodyPr vert="horz" lIns="101870" tIns="50935" rIns="101870" bIns="50935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300" dirty="0"/>
              <a:t>Para </a:t>
            </a:r>
            <a:r>
              <a:rPr lang="en-US" sz="1300" dirty="0" err="1"/>
              <a:t>generar</a:t>
            </a:r>
            <a:r>
              <a:rPr lang="en-US" sz="1300" dirty="0"/>
              <a:t> valor, </a:t>
            </a:r>
            <a:r>
              <a:rPr lang="en-US" sz="1300" dirty="0" err="1"/>
              <a:t>nos</a:t>
            </a:r>
            <a:r>
              <a:rPr lang="en-US" sz="1300" dirty="0"/>
              <a:t> </a:t>
            </a:r>
            <a:r>
              <a:rPr lang="en-US" sz="1300" dirty="0" err="1"/>
              <a:t>concentramos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proyectos</a:t>
            </a:r>
            <a:r>
              <a:rPr lang="en-US" sz="1300" dirty="0"/>
              <a:t> </a:t>
            </a:r>
            <a:r>
              <a:rPr lang="en-US" sz="1300" dirty="0" err="1"/>
              <a:t>gerenciales</a:t>
            </a:r>
            <a:r>
              <a:rPr lang="en-US" sz="1300" dirty="0"/>
              <a:t> </a:t>
            </a:r>
            <a:r>
              <a:rPr lang="en-US" sz="1300" dirty="0" err="1"/>
              <a:t>agresivos</a:t>
            </a:r>
            <a:r>
              <a:rPr lang="en-US" sz="1300" dirty="0"/>
              <a:t> y </a:t>
            </a:r>
            <a:r>
              <a:rPr lang="en-US" sz="1300" dirty="0" err="1"/>
              <a:t>usamos</a:t>
            </a:r>
            <a:r>
              <a:rPr lang="en-US" sz="1300" dirty="0"/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contratistas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altamente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calificados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dirty="0"/>
              <a:t>y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profesionales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independientes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dirty="0"/>
              <a:t>para </a:t>
            </a:r>
            <a:r>
              <a:rPr lang="en-US" sz="1300" dirty="0" err="1"/>
              <a:t>completar</a:t>
            </a:r>
            <a:r>
              <a:rPr lang="en-US" sz="1300" dirty="0"/>
              <a:t> </a:t>
            </a:r>
            <a:r>
              <a:rPr lang="en-US" sz="1300" dirty="0" err="1"/>
              <a:t>nuestras</a:t>
            </a:r>
            <a:r>
              <a:rPr lang="en-US" sz="1300" dirty="0"/>
              <a:t> </a:t>
            </a:r>
            <a:r>
              <a:rPr lang="en-US" sz="1300" dirty="0" err="1"/>
              <a:t>renovaciones</a:t>
            </a:r>
            <a:r>
              <a:rPr lang="en-US" sz="1300" dirty="0"/>
              <a:t>. </a:t>
            </a:r>
            <a:r>
              <a:rPr lang="en-US" sz="1300" dirty="0" err="1"/>
              <a:t>Además</a:t>
            </a:r>
            <a:r>
              <a:rPr lang="en-US" sz="1300" dirty="0"/>
              <a:t>, </a:t>
            </a:r>
            <a:r>
              <a:rPr lang="en-US" sz="1300" dirty="0" err="1"/>
              <a:t>empleamos</a:t>
            </a:r>
            <a:r>
              <a:rPr lang="en-US" sz="1300" dirty="0"/>
              <a:t> </a:t>
            </a:r>
            <a:r>
              <a:rPr lang="en-US" sz="1300" dirty="0" err="1"/>
              <a:t>tácticas</a:t>
            </a:r>
            <a:r>
              <a:rPr lang="en-US" sz="1300" dirty="0"/>
              <a:t> </a:t>
            </a:r>
            <a:r>
              <a:rPr lang="en-US" sz="1300" dirty="0" err="1"/>
              <a:t>proactivas</a:t>
            </a:r>
            <a:r>
              <a:rPr lang="en-US" sz="1300" dirty="0"/>
              <a:t> de </a:t>
            </a:r>
            <a:r>
              <a:rPr lang="en-US" sz="1300" dirty="0" err="1"/>
              <a:t>mercadeo</a:t>
            </a:r>
            <a:r>
              <a:rPr lang="en-US" sz="1300" dirty="0"/>
              <a:t> para pre-vender </a:t>
            </a:r>
            <a:r>
              <a:rPr lang="en-US" sz="1300" dirty="0" err="1"/>
              <a:t>nuestras</a:t>
            </a:r>
            <a:r>
              <a:rPr lang="en-US" sz="1300" dirty="0"/>
              <a:t> </a:t>
            </a:r>
            <a:r>
              <a:rPr lang="en-US" sz="1300" dirty="0" err="1"/>
              <a:t>propiedades</a:t>
            </a:r>
            <a:r>
              <a:rPr lang="en-US" sz="1300" dirty="0"/>
              <a:t> </a:t>
            </a:r>
            <a:r>
              <a:rPr lang="en-US" sz="1300" dirty="0" err="1"/>
              <a:t>durante</a:t>
            </a:r>
            <a:r>
              <a:rPr lang="en-US" sz="1300" dirty="0"/>
              <a:t> el </a:t>
            </a:r>
            <a:r>
              <a:rPr lang="en-US" sz="1300" dirty="0" err="1"/>
              <a:t>proceso</a:t>
            </a:r>
            <a:r>
              <a:rPr lang="en-US" sz="1300" dirty="0"/>
              <a:t> de </a:t>
            </a:r>
            <a:r>
              <a:rPr lang="en-US" sz="1300" dirty="0" err="1"/>
              <a:t>renovación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vez</a:t>
            </a:r>
            <a:r>
              <a:rPr lang="en-US" sz="1300" dirty="0"/>
              <a:t> de </a:t>
            </a:r>
            <a:r>
              <a:rPr lang="en-US" sz="1300" dirty="0" err="1"/>
              <a:t>esperar</a:t>
            </a:r>
            <a:r>
              <a:rPr lang="en-US" sz="1300" dirty="0"/>
              <a:t> a que el </a:t>
            </a:r>
            <a:r>
              <a:rPr lang="en-US" sz="1300" dirty="0" err="1"/>
              <a:t>proyecto</a:t>
            </a:r>
            <a:r>
              <a:rPr lang="en-US" sz="1300" dirty="0"/>
              <a:t> </a:t>
            </a:r>
            <a:r>
              <a:rPr lang="en-US" sz="1300" dirty="0" err="1"/>
              <a:t>esté</a:t>
            </a:r>
            <a:r>
              <a:rPr lang="en-US" sz="1300" dirty="0"/>
              <a:t> </a:t>
            </a:r>
            <a:r>
              <a:rPr lang="en-US" sz="1300" dirty="0" err="1"/>
              <a:t>terminado</a:t>
            </a:r>
            <a:r>
              <a:rPr lang="en-US" sz="1300" dirty="0"/>
              <a:t>. </a:t>
            </a:r>
            <a:r>
              <a:rPr lang="en-US" sz="1300" dirty="0" err="1"/>
              <a:t>Esto</a:t>
            </a:r>
            <a:r>
              <a:rPr lang="en-US" sz="1300" dirty="0"/>
              <a:t> </a:t>
            </a:r>
            <a:r>
              <a:rPr lang="en-US" sz="1300" dirty="0" err="1"/>
              <a:t>nos</a:t>
            </a:r>
            <a:r>
              <a:rPr lang="en-US" sz="1300" dirty="0"/>
              <a:t> </a:t>
            </a:r>
            <a:r>
              <a:rPr lang="en-US" sz="1300" dirty="0" err="1"/>
              <a:t>proporciona</a:t>
            </a:r>
            <a:r>
              <a:rPr lang="en-US" sz="1300" dirty="0"/>
              <a:t> </a:t>
            </a:r>
            <a:r>
              <a:rPr lang="en-US" sz="1300" dirty="0" err="1"/>
              <a:t>una</a:t>
            </a:r>
            <a:r>
              <a:rPr lang="en-US" sz="1300" dirty="0"/>
              <a:t> </a:t>
            </a:r>
            <a:r>
              <a:rPr lang="en-US" sz="1300" dirty="0" err="1"/>
              <a:t>ventaja</a:t>
            </a:r>
            <a:r>
              <a:rPr lang="en-US" sz="1300" dirty="0"/>
              <a:t> para </a:t>
            </a:r>
            <a:r>
              <a:rPr lang="en-US" sz="1300" dirty="0" err="1"/>
              <a:t>permitirnos</a:t>
            </a:r>
            <a:r>
              <a:rPr lang="en-US" sz="1300" dirty="0"/>
              <a:t> a menudo vender </a:t>
            </a:r>
            <a:r>
              <a:rPr lang="en-US" sz="1300" dirty="0" err="1"/>
              <a:t>nuestras</a:t>
            </a:r>
            <a:r>
              <a:rPr lang="en-US" sz="1300" dirty="0"/>
              <a:t> </a:t>
            </a:r>
            <a:r>
              <a:rPr lang="en-US" sz="1300" dirty="0" err="1"/>
              <a:t>propiedades</a:t>
            </a:r>
            <a:r>
              <a:rPr lang="en-US" sz="1300" dirty="0"/>
              <a:t> antes de que la </a:t>
            </a:r>
            <a:r>
              <a:rPr lang="en-US" sz="1300" dirty="0" err="1"/>
              <a:t>pintura</a:t>
            </a:r>
            <a:r>
              <a:rPr lang="en-US" sz="1300" dirty="0"/>
              <a:t> se </a:t>
            </a:r>
            <a:r>
              <a:rPr lang="en-US" sz="1300" dirty="0" err="1"/>
              <a:t>haya</a:t>
            </a:r>
            <a:r>
              <a:rPr lang="en-US" sz="1300" dirty="0"/>
              <a:t> inclusive </a:t>
            </a:r>
            <a:r>
              <a:rPr lang="en-US" sz="1300" dirty="0" err="1"/>
              <a:t>secado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ellas</a:t>
            </a:r>
            <a:r>
              <a:rPr lang="en-US" sz="1300" dirty="0"/>
              <a:t>! La </a:t>
            </a:r>
            <a:r>
              <a:rPr lang="en-US" sz="1300" dirty="0" err="1"/>
              <a:t>ejecución</a:t>
            </a:r>
            <a:r>
              <a:rPr lang="en-US" sz="1300" dirty="0"/>
              <a:t> </a:t>
            </a:r>
            <a:r>
              <a:rPr lang="en-US" sz="1300" dirty="0" err="1"/>
              <a:t>exitosa</a:t>
            </a:r>
            <a:r>
              <a:rPr lang="en-US" sz="1300" dirty="0"/>
              <a:t> de </a:t>
            </a:r>
            <a:r>
              <a:rPr lang="en-US" sz="1300" dirty="0" err="1"/>
              <a:t>estas</a:t>
            </a:r>
            <a:r>
              <a:rPr lang="en-US" sz="1300" dirty="0"/>
              <a:t> </a:t>
            </a:r>
            <a:r>
              <a:rPr lang="en-US" sz="1300" dirty="0" err="1"/>
              <a:t>estrategias</a:t>
            </a:r>
            <a:r>
              <a:rPr lang="en-US" sz="1300" dirty="0"/>
              <a:t> reside </a:t>
            </a:r>
            <a:r>
              <a:rPr lang="en-US" sz="1300" dirty="0" err="1"/>
              <a:t>en</a:t>
            </a:r>
            <a:r>
              <a:rPr lang="en-US" sz="1300" dirty="0"/>
              <a:t> la </a:t>
            </a:r>
            <a:r>
              <a:rPr lang="en-US" sz="1300" b="1" dirty="0" err="1">
                <a:solidFill>
                  <a:srgbClr val="C00000"/>
                </a:solidFill>
              </a:rPr>
              <a:t>alta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calidad</a:t>
            </a:r>
            <a:r>
              <a:rPr lang="en-US" sz="1300" b="1" dirty="0">
                <a:solidFill>
                  <a:srgbClr val="C00000"/>
                </a:solidFill>
              </a:rPr>
              <a:t> de </a:t>
            </a:r>
            <a:r>
              <a:rPr lang="en-US" sz="1300" b="1" dirty="0" err="1">
                <a:solidFill>
                  <a:srgbClr val="C00000"/>
                </a:solidFill>
              </a:rPr>
              <a:t>trabajo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ejecutada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por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nuestros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contratistas</a:t>
            </a:r>
            <a:r>
              <a:rPr lang="en-US" sz="1300" dirty="0"/>
              <a:t>, </a:t>
            </a:r>
            <a:r>
              <a:rPr lang="en-US" sz="1300" dirty="0" err="1"/>
              <a:t>razón</a:t>
            </a:r>
            <a:r>
              <a:rPr lang="en-US" sz="1300" dirty="0"/>
              <a:t> </a:t>
            </a:r>
            <a:r>
              <a:rPr lang="en-US" sz="1300" dirty="0" err="1"/>
              <a:t>por</a:t>
            </a:r>
            <a:r>
              <a:rPr lang="en-US" sz="1300" dirty="0"/>
              <a:t> la </a:t>
            </a:r>
            <a:r>
              <a:rPr lang="en-US" sz="1300" dirty="0" err="1"/>
              <a:t>cual</a:t>
            </a:r>
            <a:r>
              <a:rPr lang="en-US" sz="1300" dirty="0"/>
              <a:t> </a:t>
            </a:r>
            <a:r>
              <a:rPr lang="en-US" sz="1300" dirty="0" err="1"/>
              <a:t>ponemos</a:t>
            </a:r>
            <a:r>
              <a:rPr lang="en-US" sz="1300" dirty="0"/>
              <a:t> </a:t>
            </a:r>
            <a:r>
              <a:rPr lang="en-US" sz="1300" dirty="0" err="1"/>
              <a:t>tanto</a:t>
            </a:r>
            <a:r>
              <a:rPr lang="en-US" sz="1300" dirty="0"/>
              <a:t> </a:t>
            </a:r>
            <a:r>
              <a:rPr lang="en-US" sz="1300" dirty="0" err="1"/>
              <a:t>hincapié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encontrar</a:t>
            </a:r>
            <a:r>
              <a:rPr lang="en-US" sz="1300" dirty="0"/>
              <a:t> a </a:t>
            </a:r>
            <a:r>
              <a:rPr lang="en-US" sz="1300" dirty="0" err="1"/>
              <a:t>los</a:t>
            </a:r>
            <a:r>
              <a:rPr lang="en-US" sz="1300" dirty="0"/>
              <a:t> </a:t>
            </a:r>
            <a:r>
              <a:rPr lang="en-US" sz="1300" dirty="0" err="1"/>
              <a:t>mejores</a:t>
            </a:r>
            <a:r>
              <a:rPr lang="en-US" sz="1300" dirty="0"/>
              <a:t> </a:t>
            </a:r>
            <a:r>
              <a:rPr lang="en-US" sz="1300" dirty="0" err="1"/>
              <a:t>contratista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el </a:t>
            </a:r>
            <a:r>
              <a:rPr lang="en-US" sz="1300" dirty="0" err="1"/>
              <a:t>área</a:t>
            </a:r>
            <a:r>
              <a:rPr lang="en-US" sz="1300" dirty="0"/>
              <a:t> y </a:t>
            </a:r>
            <a:r>
              <a:rPr lang="en-US" sz="1300" dirty="0" err="1"/>
              <a:t>luego</a:t>
            </a:r>
            <a:r>
              <a:rPr lang="en-US" sz="1300" dirty="0"/>
              <a:t> </a:t>
            </a:r>
            <a:r>
              <a:rPr lang="en-US" sz="1300" dirty="0" err="1"/>
              <a:t>desarrollar</a:t>
            </a:r>
            <a:r>
              <a:rPr lang="en-US" sz="1300" dirty="0"/>
              <a:t> </a:t>
            </a:r>
            <a:r>
              <a:rPr lang="en-US" sz="1300" dirty="0" err="1"/>
              <a:t>relaciones</a:t>
            </a:r>
            <a:r>
              <a:rPr lang="en-US" sz="1300" dirty="0"/>
              <a:t> a largo </a:t>
            </a:r>
            <a:r>
              <a:rPr lang="en-US" sz="1300" dirty="0" err="1"/>
              <a:t>plazo</a:t>
            </a:r>
            <a:r>
              <a:rPr lang="en-US" sz="1300" dirty="0"/>
              <a:t>, </a:t>
            </a:r>
            <a:r>
              <a:rPr lang="en-US" sz="1300" dirty="0" err="1"/>
              <a:t>mutualmente</a:t>
            </a:r>
            <a:r>
              <a:rPr lang="en-US" sz="1300" dirty="0"/>
              <a:t> </a:t>
            </a:r>
            <a:r>
              <a:rPr lang="en-US" sz="1300" dirty="0" err="1"/>
              <a:t>beneficiosas</a:t>
            </a:r>
            <a:r>
              <a:rPr lang="en-US" sz="1300" dirty="0"/>
              <a:t>, </a:t>
            </a:r>
            <a:r>
              <a:rPr lang="en-US" sz="1300" b="1" dirty="0" err="1">
                <a:solidFill>
                  <a:srgbClr val="C00000"/>
                </a:solidFill>
              </a:rPr>
              <a:t>ganadora</a:t>
            </a:r>
            <a:r>
              <a:rPr lang="en-US" sz="1300" b="1" dirty="0">
                <a:solidFill>
                  <a:srgbClr val="C00000"/>
                </a:solidFill>
              </a:rPr>
              <a:t> par </a:t>
            </a:r>
            <a:r>
              <a:rPr lang="en-US" sz="1300" b="1" dirty="0" err="1">
                <a:solidFill>
                  <a:srgbClr val="C00000"/>
                </a:solidFill>
              </a:rPr>
              <a:t>ambas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partes</a:t>
            </a:r>
            <a:r>
              <a:rPr lang="en-US" sz="1300" dirty="0"/>
              <a:t>. </a:t>
            </a:r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 Box 1159"/>
              <p:cNvSpPr txBox="1">
                <a:spLocks noChangeAspect="1" noChangeArrowheads="1"/>
              </p:cNvSpPr>
              <p:nvPr/>
            </p:nvSpPr>
            <p:spPr bwMode="auto">
              <a:xfrm>
                <a:off x="1880806" y="3243053"/>
                <a:ext cx="4164396" cy="1737172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  <a:effectLst>
                <a:outerShdw blurRad="63500" dist="63500" dir="2700000" algn="tl" rotWithShape="0">
                  <a:srgbClr val="000000">
                    <a:alpha val="42999"/>
                  </a:srgbClr>
                </a:outerShdw>
              </a:effectLst>
              <a:extLst/>
            </p:spPr>
            <p:txBody>
              <a:bodyPr rot="0" vert="horz" wrap="square" lIns="101870" tIns="81496" rIns="101870" bIns="152806" anchor="t" anchorCtr="0" upright="1">
                <a:noAutofit/>
              </a:bodyPr>
              <a:lstStyle/>
              <a:p>
                <a:pPr marL="152806" indent="-152806" algn="ctr">
                  <a:lnSpc>
                    <a:spcPct val="120000"/>
                  </a:lnSpc>
                  <a:spcAft>
                    <a:spcPts val="599"/>
                  </a:spcAft>
                </a:pPr>
                <a:r>
                  <a:rPr lang="en-US" sz="1300" b="1" i="1" dirty="0">
                    <a:solidFill>
                      <a:srgbClr val="FFFFFF"/>
                    </a:solidFill>
                    <a:latin typeface="Georgia" pitchFamily="18" charset="0"/>
                    <a:ea typeface="Cambria"/>
                    <a:cs typeface="Constantia"/>
                  </a:rPr>
                  <a:t>Por </a:t>
                </a:r>
                <a:r>
                  <a:rPr lang="en-US" sz="1300" b="1" i="1" dirty="0" err="1">
                    <a:solidFill>
                      <a:srgbClr val="FFFFFF"/>
                    </a:solidFill>
                    <a:latin typeface="Georgia" pitchFamily="18" charset="0"/>
                    <a:ea typeface="Cambria"/>
                    <a:cs typeface="Constantia"/>
                  </a:rPr>
                  <a:t>qué</a:t>
                </a:r>
                <a:r>
                  <a:rPr lang="en-US" sz="1300" b="1" i="1" dirty="0">
                    <a:solidFill>
                      <a:srgbClr val="FFFFFF"/>
                    </a:solidFill>
                    <a:latin typeface="Georgia" pitchFamily="18" charset="0"/>
                    <a:ea typeface="Cambria"/>
                    <a:cs typeface="Constantia"/>
                  </a:rPr>
                  <a:t> </a:t>
                </a:r>
                <a:r>
                  <a:rPr lang="en-US" sz="1300" b="1" i="1" dirty="0" err="1">
                    <a:solidFill>
                      <a:srgbClr val="FFFFFF"/>
                    </a:solidFill>
                    <a:latin typeface="Georgia" pitchFamily="18" charset="0"/>
                    <a:ea typeface="Cambria"/>
                    <a:cs typeface="Constantia"/>
                  </a:rPr>
                  <a:t>Nuestro</a:t>
                </a:r>
                <a:r>
                  <a:rPr lang="en-US" sz="1300" b="1" i="1" dirty="0">
                    <a:solidFill>
                      <a:srgbClr val="FFFFFF"/>
                    </a:solidFill>
                    <a:latin typeface="Georgia" pitchFamily="18" charset="0"/>
                    <a:ea typeface="Cambria"/>
                    <a:cs typeface="Constantia"/>
                  </a:rPr>
                  <a:t> </a:t>
                </a:r>
                <a:r>
                  <a:rPr lang="en-US" sz="1300" b="1" i="1" dirty="0" err="1">
                    <a:solidFill>
                      <a:srgbClr val="FFFFFF"/>
                    </a:solidFill>
                    <a:latin typeface="Georgia" pitchFamily="18" charset="0"/>
                    <a:ea typeface="Cambria"/>
                    <a:cs typeface="Constantia"/>
                  </a:rPr>
                  <a:t>Modelo</a:t>
                </a:r>
                <a:r>
                  <a:rPr lang="en-US" sz="1300" b="1" i="1" dirty="0">
                    <a:solidFill>
                      <a:srgbClr val="FFFFFF"/>
                    </a:solidFill>
                    <a:latin typeface="Georgia" pitchFamily="18" charset="0"/>
                    <a:ea typeface="Cambria"/>
                    <a:cs typeface="Constantia"/>
                  </a:rPr>
                  <a:t> </a:t>
                </a:r>
                <a:r>
                  <a:rPr lang="en-US" sz="1300" b="1" i="1" dirty="0" err="1">
                    <a:solidFill>
                      <a:srgbClr val="FFFFFF"/>
                    </a:solidFill>
                    <a:latin typeface="Georgia" pitchFamily="18" charset="0"/>
                    <a:ea typeface="Cambria"/>
                    <a:cs typeface="Constantia"/>
                  </a:rPr>
                  <a:t>Funciona</a:t>
                </a:r>
                <a:r>
                  <a:rPr lang="en-US" sz="1300" b="1" i="1" dirty="0">
                    <a:solidFill>
                      <a:srgbClr val="FFFFFF"/>
                    </a:solidFill>
                    <a:latin typeface="Georgia" pitchFamily="18" charset="0"/>
                    <a:ea typeface="Cambria"/>
                    <a:cs typeface="Constantia"/>
                  </a:rPr>
                  <a:t>?</a:t>
                </a:r>
              </a:p>
              <a:p>
                <a:pPr marL="295425" indent="-191007">
                  <a:spcAft>
                    <a:spcPts val="334"/>
                  </a:spcAft>
                  <a:buFont typeface="Arial"/>
                  <a:buChar char="•"/>
                </a:pPr>
                <a:r>
                  <a:rPr lang="en-US" sz="1200" dirty="0" err="1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Velocidad</a:t>
                </a:r>
                <a:r>
                  <a:rPr lang="en-US" sz="1200" dirty="0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 y </a:t>
                </a:r>
                <a:r>
                  <a:rPr lang="en-US" sz="1200" dirty="0" err="1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eficiencia</a:t>
                </a:r>
                <a:r>
                  <a:rPr lang="en-US" sz="1200" dirty="0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en</a:t>
                </a:r>
                <a:r>
                  <a:rPr lang="en-US" sz="1200" dirty="0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 el </a:t>
                </a:r>
                <a:r>
                  <a:rPr lang="en-US" sz="1200" dirty="0" err="1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proceso</a:t>
                </a:r>
                <a:r>
                  <a:rPr lang="en-US" sz="1200" dirty="0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 de </a:t>
                </a:r>
                <a:r>
                  <a:rPr lang="en-US" sz="1200" dirty="0" err="1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renovación</a:t>
                </a:r>
                <a:endParaRPr lang="en-US" sz="1200" dirty="0">
                  <a:solidFill>
                    <a:schemeClr val="bg1"/>
                  </a:solidFill>
                  <a:latin typeface="Georgia" pitchFamily="18" charset="0"/>
                  <a:cs typeface="Times New Roman"/>
                </a:endParaRPr>
              </a:p>
              <a:p>
                <a:pPr marL="295425" indent="-191007">
                  <a:spcAft>
                    <a:spcPts val="334"/>
                  </a:spcAft>
                  <a:buFont typeface="Arial"/>
                  <a:buChar char="•"/>
                </a:pPr>
                <a:r>
                  <a:rPr lang="en-US" sz="1200" dirty="0" err="1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Calidad</a:t>
                </a:r>
                <a:r>
                  <a:rPr lang="en-US" sz="1200" dirty="0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 de la </a:t>
                </a:r>
                <a:r>
                  <a:rPr lang="en-US" sz="1200" dirty="0" err="1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mano</a:t>
                </a:r>
                <a:r>
                  <a:rPr lang="en-US" sz="1200" dirty="0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 de </a:t>
                </a:r>
                <a:r>
                  <a:rPr lang="en-US" sz="1200" dirty="0" err="1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obra</a:t>
                </a:r>
                <a:endParaRPr lang="en-US" sz="1200" dirty="0">
                  <a:solidFill>
                    <a:schemeClr val="bg1"/>
                  </a:solidFill>
                  <a:latin typeface="Georgia" pitchFamily="18" charset="0"/>
                  <a:cs typeface="Times New Roman"/>
                </a:endParaRPr>
              </a:p>
              <a:p>
                <a:pPr marL="295425" indent="-191007">
                  <a:spcAft>
                    <a:spcPts val="334"/>
                  </a:spcAft>
                  <a:buFont typeface="Arial"/>
                  <a:buChar char="•"/>
                </a:pPr>
                <a:r>
                  <a:rPr lang="en-US" sz="1200" dirty="0" err="1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Apreciaci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/>
                      </a:rPr>
                      <m:t>ó</m:t>
                    </m:r>
                  </m:oMath>
                </a14:m>
                <a:r>
                  <a:rPr lang="en-US" sz="1200" dirty="0" err="1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n</a:t>
                </a:r>
                <a:r>
                  <a:rPr lang="en-US" sz="1200" dirty="0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Comunitaria</a:t>
                </a:r>
                <a:endParaRPr lang="en-US" sz="1200" dirty="0">
                  <a:solidFill>
                    <a:schemeClr val="bg1"/>
                  </a:solidFill>
                  <a:latin typeface="Georgia" pitchFamily="18" charset="0"/>
                  <a:cs typeface="Times New Roman"/>
                </a:endParaRPr>
              </a:p>
              <a:p>
                <a:pPr marL="295425" indent="-191007">
                  <a:spcAft>
                    <a:spcPts val="334"/>
                  </a:spcAft>
                  <a:buFont typeface="Arial"/>
                  <a:buChar char="•"/>
                </a:pPr>
                <a:r>
                  <a:rPr lang="en-US" sz="1200" dirty="0" err="1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Respeto</a:t>
                </a:r>
                <a:r>
                  <a:rPr lang="en-US" sz="1200" dirty="0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mutuo</a:t>
                </a:r>
                <a:r>
                  <a:rPr lang="en-US" sz="1200" dirty="0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por</a:t>
                </a:r>
                <a:r>
                  <a:rPr lang="en-US" sz="1200" dirty="0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 el </a:t>
                </a:r>
                <a:r>
                  <a:rPr lang="en-US" sz="1200" dirty="0" err="1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tiempo</a:t>
                </a:r>
                <a:r>
                  <a:rPr lang="en-US" sz="1200" dirty="0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 de </a:t>
                </a:r>
                <a:r>
                  <a:rPr lang="en-US" sz="1200" dirty="0" err="1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cada</a:t>
                </a:r>
                <a:r>
                  <a:rPr lang="en-US" sz="1200" dirty="0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quién</a:t>
                </a:r>
                <a:endParaRPr lang="en-US" sz="1200" dirty="0">
                  <a:solidFill>
                    <a:schemeClr val="bg1"/>
                  </a:solidFill>
                  <a:latin typeface="Georgia" pitchFamily="18" charset="0"/>
                  <a:cs typeface="Times New Roman"/>
                </a:endParaRPr>
              </a:p>
              <a:p>
                <a:pPr marL="295425" indent="-191007">
                  <a:spcAft>
                    <a:spcPts val="334"/>
                  </a:spcAft>
                  <a:buFont typeface="Arial"/>
                  <a:buChar char="•"/>
                </a:pPr>
                <a:r>
                  <a:rPr lang="en-US" sz="1200" dirty="0" err="1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Integridad</a:t>
                </a:r>
                <a:r>
                  <a:rPr lang="en-US" sz="1200" dirty="0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 del </a:t>
                </a:r>
                <a:r>
                  <a:rPr lang="en-US" sz="1200" dirty="0" err="1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producto</a:t>
                </a:r>
                <a:r>
                  <a:rPr lang="en-US" sz="1200" dirty="0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entregado</a:t>
                </a:r>
                <a:r>
                  <a:rPr lang="en-US" sz="1200" dirty="0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en</a:t>
                </a:r>
                <a:r>
                  <a:rPr lang="en-US" sz="1200" dirty="0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 el </a:t>
                </a:r>
                <a:r>
                  <a:rPr lang="en-US" sz="1200" dirty="0" err="1">
                    <a:solidFill>
                      <a:schemeClr val="bg1"/>
                    </a:solidFill>
                    <a:latin typeface="Georgia" pitchFamily="18" charset="0"/>
                    <a:cs typeface="Times New Roman"/>
                  </a:rPr>
                  <a:t>mercado</a:t>
                </a:r>
                <a:endParaRPr lang="en-US" sz="1200" dirty="0">
                  <a:solidFill>
                    <a:schemeClr val="bg1"/>
                  </a:solidFill>
                  <a:latin typeface="Georgia" pitchFamily="18" charset="0"/>
                  <a:cs typeface="Times New Roman"/>
                </a:endParaRPr>
              </a:p>
              <a:p>
                <a:pPr marL="152806" indent="-152806"/>
                <a:endParaRPr lang="en-US" sz="1200" dirty="0">
                  <a:latin typeface="Georgia" pitchFamily="18" charset="0"/>
                  <a:ea typeface="Cambria"/>
                  <a:cs typeface="Times New Roman"/>
                </a:endParaRPr>
              </a:p>
            </p:txBody>
          </p:sp>
        </mc:Choice>
        <mc:Fallback>
          <p:sp>
            <p:nvSpPr>
              <p:cNvPr id="6" name="Text Box 11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80806" y="3243053"/>
                <a:ext cx="4164396" cy="17371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63500" dist="63500" dir="2700000" algn="tl" rotWithShape="0">
                  <a:srgbClr val="000000">
                    <a:alpha val="42999"/>
                  </a:srgbClr>
                </a:outerShdw>
              </a:effectLst>
              <a:extLst/>
            </p:spPr>
            <p:txBody>
              <a:bodyPr/>
              <a:lstStyle/>
              <a:p>
                <a:r>
                  <a:rPr lang="es-D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517681" y="5156326"/>
            <a:ext cx="6617232" cy="987722"/>
          </a:xfrm>
          <a:prstGeom prst="rect">
            <a:avLst/>
          </a:prstGeom>
        </p:spPr>
        <p:txBody>
          <a:bodyPr wrap="square" lIns="101870" tIns="50935" rIns="101870" bIns="50935">
            <a:spAutoFit/>
          </a:bodyPr>
          <a:lstStyle/>
          <a:p>
            <a:pPr>
              <a:spcAft>
                <a:spcPts val="334"/>
              </a:spcAft>
            </a:pPr>
            <a:r>
              <a:rPr lang="en-US" sz="1600" b="1" cap="all" dirty="0" err="1"/>
              <a:t>VISIÓN</a:t>
            </a:r>
            <a:r>
              <a:rPr lang="en-US" sz="1600" b="1" cap="all" dirty="0"/>
              <a:t> </a:t>
            </a:r>
            <a:r>
              <a:rPr lang="en-US" sz="1600" b="1" cap="all" dirty="0" err="1"/>
              <a:t>COMUNITARIA</a:t>
            </a:r>
            <a:endParaRPr lang="en-US" sz="1600" b="1" cap="all" dirty="0"/>
          </a:p>
          <a:p>
            <a:r>
              <a:rPr lang="en-US" sz="1300" dirty="0"/>
              <a:t>Nos </a:t>
            </a:r>
            <a:r>
              <a:rPr lang="en-US" sz="1300" dirty="0" err="1"/>
              <a:t>esforzamos</a:t>
            </a:r>
            <a:r>
              <a:rPr lang="en-US" sz="1300" dirty="0"/>
              <a:t> </a:t>
            </a:r>
            <a:r>
              <a:rPr lang="en-US" sz="1300" dirty="0" err="1"/>
              <a:t>activamente</a:t>
            </a:r>
            <a:r>
              <a:rPr lang="en-US" sz="1300" dirty="0"/>
              <a:t> para </a:t>
            </a:r>
            <a:r>
              <a:rPr lang="en-US" sz="1300" dirty="0" err="1"/>
              <a:t>aumentar</a:t>
            </a:r>
            <a:r>
              <a:rPr lang="en-US" sz="1300" dirty="0"/>
              <a:t> las </a:t>
            </a:r>
            <a:r>
              <a:rPr lang="en-US" sz="1300" dirty="0" err="1"/>
              <a:t>oportunidades</a:t>
            </a:r>
            <a:r>
              <a:rPr lang="en-US" sz="1300" dirty="0"/>
              <a:t> de </a:t>
            </a:r>
            <a:r>
              <a:rPr lang="en-US" sz="1300" dirty="0" err="1"/>
              <a:t>los</a:t>
            </a:r>
            <a:r>
              <a:rPr lang="en-US" sz="1300" dirty="0"/>
              <a:t> </a:t>
            </a:r>
            <a:r>
              <a:rPr lang="en-US" sz="1300" dirty="0" err="1"/>
              <a:t>propietarios</a:t>
            </a:r>
            <a:r>
              <a:rPr lang="en-US" sz="1300" dirty="0"/>
              <a:t> de </a:t>
            </a:r>
            <a:r>
              <a:rPr lang="en-US" sz="1300" dirty="0" err="1"/>
              <a:t>viviendas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las </a:t>
            </a:r>
            <a:r>
              <a:rPr lang="en-US" sz="1300" dirty="0" err="1"/>
              <a:t>comunidades</a:t>
            </a:r>
            <a:r>
              <a:rPr lang="en-US" sz="1300" dirty="0"/>
              <a:t> que re-</a:t>
            </a:r>
            <a:r>
              <a:rPr lang="en-US" sz="1300" dirty="0" err="1"/>
              <a:t>desarrollamos</a:t>
            </a:r>
            <a:r>
              <a:rPr lang="en-US" sz="1300" dirty="0"/>
              <a:t> y </a:t>
            </a:r>
            <a:r>
              <a:rPr lang="en-US" sz="1300" dirty="0" err="1"/>
              <a:t>mejorar</a:t>
            </a:r>
            <a:r>
              <a:rPr lang="en-US" sz="1300" dirty="0"/>
              <a:t> la </a:t>
            </a:r>
            <a:r>
              <a:rPr lang="en-US" sz="1300" b="1" dirty="0" err="1">
                <a:solidFill>
                  <a:srgbClr val="C00000"/>
                </a:solidFill>
              </a:rPr>
              <a:t>calidad</a:t>
            </a:r>
            <a:r>
              <a:rPr lang="en-US" sz="1300" b="1" dirty="0">
                <a:solidFill>
                  <a:srgbClr val="C00000"/>
                </a:solidFill>
              </a:rPr>
              <a:t> de </a:t>
            </a:r>
            <a:r>
              <a:rPr lang="en-US" sz="1300" b="1" dirty="0" err="1">
                <a:solidFill>
                  <a:srgbClr val="C00000"/>
                </a:solidFill>
              </a:rPr>
              <a:t>vida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dirty="0"/>
              <a:t>de las personas que </a:t>
            </a:r>
            <a:r>
              <a:rPr lang="en-US" sz="1300" dirty="0" err="1"/>
              <a:t>viven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ellas</a:t>
            </a:r>
            <a:r>
              <a:rPr lang="en-US" sz="1300" dirty="0"/>
              <a:t> </a:t>
            </a:r>
            <a:r>
              <a:rPr lang="en-US" sz="1300" dirty="0" err="1"/>
              <a:t>proveyendo</a:t>
            </a:r>
            <a:r>
              <a:rPr lang="en-US" sz="1300" dirty="0"/>
              <a:t> </a:t>
            </a:r>
            <a:r>
              <a:rPr lang="en-US" sz="1300" dirty="0" err="1"/>
              <a:t>hogares</a:t>
            </a:r>
            <a:r>
              <a:rPr lang="en-US" sz="1300" dirty="0"/>
              <a:t> de </a:t>
            </a:r>
            <a:r>
              <a:rPr lang="en-US" sz="1300" dirty="0" err="1"/>
              <a:t>calidad</a:t>
            </a:r>
            <a:r>
              <a:rPr lang="en-US" sz="1300" dirty="0"/>
              <a:t> a un </a:t>
            </a:r>
            <a:r>
              <a:rPr lang="en-US" sz="1300" dirty="0" err="1"/>
              <a:t>precio</a:t>
            </a:r>
            <a:r>
              <a:rPr lang="en-US" sz="1300" dirty="0"/>
              <a:t> </a:t>
            </a:r>
            <a:r>
              <a:rPr lang="en-US" sz="1300" dirty="0" err="1"/>
              <a:t>razonable</a:t>
            </a:r>
            <a:r>
              <a:rPr lang="en-US" sz="1300" dirty="0"/>
              <a:t>.</a:t>
            </a:r>
          </a:p>
        </p:txBody>
      </p:sp>
      <p:pic>
        <p:nvPicPr>
          <p:cNvPr id="25602" name="Picture 2" descr="https://s-media-cache-ak0.pinimg.com/736x/81/15/f7/8115f7407d26b04d3327b3f7ba8dd6e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6278" y="6404384"/>
            <a:ext cx="5387731" cy="287751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10897" y="9702166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3	CPCON v1 2May17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04522" y="1129241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18264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273" y="373268"/>
            <a:ext cx="6878507" cy="974240"/>
          </a:xfrm>
        </p:spPr>
        <p:txBody>
          <a:bodyPr>
            <a:normAutofit/>
          </a:bodyPr>
          <a:lstStyle/>
          <a:p>
            <a:r>
              <a:rPr lang="en-US" sz="2300" dirty="0"/>
              <a:t>Por </a:t>
            </a:r>
            <a:r>
              <a:rPr lang="en-US" sz="2300" dirty="0" err="1"/>
              <a:t>qué</a:t>
            </a:r>
            <a:r>
              <a:rPr lang="en-US" sz="2300" dirty="0"/>
              <a:t> </a:t>
            </a:r>
            <a:r>
              <a:rPr lang="en-US" sz="2300" dirty="0" err="1"/>
              <a:t>los</a:t>
            </a:r>
            <a:r>
              <a:rPr lang="en-US" sz="2300" dirty="0"/>
              <a:t> </a:t>
            </a:r>
            <a:r>
              <a:rPr lang="en-US" sz="2300" dirty="0" err="1"/>
              <a:t>Contratistas</a:t>
            </a:r>
            <a:r>
              <a:rPr lang="en-US" sz="2300" dirty="0"/>
              <a:t> Aman </a:t>
            </a:r>
            <a:r>
              <a:rPr lang="en-US" sz="2300" dirty="0" err="1"/>
              <a:t>Trabajar</a:t>
            </a:r>
            <a:r>
              <a:rPr lang="en-US" sz="2300" dirty="0"/>
              <a:t> con </a:t>
            </a:r>
            <a:r>
              <a:rPr lang="en-US" sz="2300" dirty="0" err="1"/>
              <a:t>Nosotros</a:t>
            </a:r>
            <a:endParaRPr lang="en-US" sz="23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9453" y="1190970"/>
            <a:ext cx="6636420" cy="7903033"/>
          </a:xfrm>
          <a:prstGeom prst="rect">
            <a:avLst/>
          </a:prstGeom>
        </p:spPr>
        <p:txBody>
          <a:bodyPr vert="horz" lIns="101870" tIns="50935" rIns="101870" bIns="50935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300" dirty="0" err="1"/>
              <a:t>Trabajamos</a:t>
            </a:r>
            <a:r>
              <a:rPr lang="en-US" sz="1300" dirty="0"/>
              <a:t> </a:t>
            </a:r>
            <a:r>
              <a:rPr lang="en-US" sz="1300" dirty="0" err="1"/>
              <a:t>duramente</a:t>
            </a:r>
            <a:r>
              <a:rPr lang="en-US" sz="1300" dirty="0"/>
              <a:t> para </a:t>
            </a:r>
            <a:r>
              <a:rPr lang="en-US" sz="1300" dirty="0" err="1"/>
              <a:t>crear</a:t>
            </a:r>
            <a:r>
              <a:rPr lang="en-US" sz="1300" dirty="0"/>
              <a:t> </a:t>
            </a:r>
            <a:r>
              <a:rPr lang="en-US" sz="1300" dirty="0" err="1"/>
              <a:t>relaciones</a:t>
            </a:r>
            <a:r>
              <a:rPr lang="en-US" sz="1300" dirty="0"/>
              <a:t> </a:t>
            </a:r>
            <a:r>
              <a:rPr lang="en-US" sz="1300" dirty="0" err="1"/>
              <a:t>mutuamente</a:t>
            </a:r>
            <a:r>
              <a:rPr lang="en-US" sz="1300" dirty="0"/>
              <a:t> </a:t>
            </a:r>
            <a:r>
              <a:rPr lang="en-US" sz="1300" dirty="0" err="1"/>
              <a:t>beneficiosas</a:t>
            </a:r>
            <a:r>
              <a:rPr lang="en-US" sz="1300" dirty="0"/>
              <a:t>, </a:t>
            </a:r>
            <a:r>
              <a:rPr lang="en-US" sz="1300" dirty="0" err="1"/>
              <a:t>positivas</a:t>
            </a:r>
            <a:r>
              <a:rPr lang="en-US" sz="1300" dirty="0"/>
              <a:t> y </a:t>
            </a:r>
            <a:r>
              <a:rPr lang="en-US" sz="1300" dirty="0" err="1"/>
              <a:t>productivas</a:t>
            </a:r>
            <a:r>
              <a:rPr lang="en-US" sz="1300" dirty="0"/>
              <a:t> con </a:t>
            </a:r>
            <a:r>
              <a:rPr lang="en-US" sz="1300" dirty="0" err="1"/>
              <a:t>nuestros</a:t>
            </a:r>
            <a:r>
              <a:rPr lang="en-US" sz="1300" dirty="0"/>
              <a:t> </a:t>
            </a:r>
            <a:r>
              <a:rPr lang="en-US" sz="1300" dirty="0" err="1"/>
              <a:t>equipos</a:t>
            </a:r>
            <a:r>
              <a:rPr lang="en-US" sz="1300" dirty="0"/>
              <a:t> de </a:t>
            </a:r>
            <a:r>
              <a:rPr lang="en-US" sz="1300" dirty="0" err="1"/>
              <a:t>compañías</a:t>
            </a:r>
            <a:r>
              <a:rPr lang="en-US" sz="1300" dirty="0"/>
              <a:t> y </a:t>
            </a:r>
            <a:r>
              <a:rPr lang="en-US" sz="1300" dirty="0" err="1"/>
              <a:t>contratistas</a:t>
            </a:r>
            <a:r>
              <a:rPr lang="en-US" sz="1300" dirty="0"/>
              <a:t> </a:t>
            </a:r>
            <a:r>
              <a:rPr lang="en-US" sz="1300" dirty="0" err="1"/>
              <a:t>afiliados</a:t>
            </a:r>
            <a:r>
              <a:rPr lang="en-US" sz="1300" dirty="0"/>
              <a:t>. Nos </a:t>
            </a:r>
            <a:r>
              <a:rPr lang="en-US" sz="1300" dirty="0" err="1"/>
              <a:t>esforzamos</a:t>
            </a:r>
            <a:r>
              <a:rPr lang="en-US" sz="1300" dirty="0"/>
              <a:t> para </a:t>
            </a:r>
            <a:r>
              <a:rPr lang="en-US" sz="1300" dirty="0" err="1"/>
              <a:t>ser</a:t>
            </a:r>
            <a:r>
              <a:rPr lang="en-US" sz="1300" dirty="0"/>
              <a:t> de </a:t>
            </a:r>
            <a:r>
              <a:rPr lang="en-US" sz="1300" dirty="0" err="1"/>
              <a:t>ayuda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el </a:t>
            </a:r>
            <a:r>
              <a:rPr lang="en-US" sz="1300" dirty="0" err="1"/>
              <a:t>desarrollo</a:t>
            </a:r>
            <a:r>
              <a:rPr lang="en-US" sz="1300" dirty="0"/>
              <a:t> de </a:t>
            </a:r>
            <a:r>
              <a:rPr lang="en-US" sz="1300" dirty="0" err="1"/>
              <a:t>negocio</a:t>
            </a:r>
            <a:r>
              <a:rPr lang="en-US" sz="1300" dirty="0"/>
              <a:t> de </a:t>
            </a:r>
            <a:r>
              <a:rPr lang="en-US" sz="1300" dirty="0" err="1"/>
              <a:t>nuestros</a:t>
            </a:r>
            <a:r>
              <a:rPr lang="en-US" sz="1300" dirty="0"/>
              <a:t> </a:t>
            </a:r>
            <a:r>
              <a:rPr lang="en-US" sz="1300" dirty="0" err="1"/>
              <a:t>equipos</a:t>
            </a:r>
            <a:r>
              <a:rPr lang="en-US" sz="1300" dirty="0"/>
              <a:t> de </a:t>
            </a:r>
            <a:r>
              <a:rPr lang="en-US" sz="1300" dirty="0" err="1"/>
              <a:t>contratistas</a:t>
            </a:r>
            <a:r>
              <a:rPr lang="en-US" sz="1300" dirty="0"/>
              <a:t> con un </a:t>
            </a:r>
            <a:r>
              <a:rPr lang="en-US" sz="1300" dirty="0" err="1"/>
              <a:t>objetivo</a:t>
            </a:r>
            <a:r>
              <a:rPr lang="en-US" sz="1300" dirty="0"/>
              <a:t> </a:t>
            </a:r>
            <a:r>
              <a:rPr lang="en-US" sz="1300" dirty="0" err="1"/>
              <a:t>mirado</a:t>
            </a:r>
            <a:r>
              <a:rPr lang="en-US" sz="1300" dirty="0"/>
              <a:t> al </a:t>
            </a:r>
            <a:r>
              <a:rPr lang="en-US" sz="1300" dirty="0" err="1"/>
              <a:t>mutuo</a:t>
            </a:r>
            <a:r>
              <a:rPr lang="en-US" sz="1300" dirty="0"/>
              <a:t> </a:t>
            </a:r>
            <a:r>
              <a:rPr lang="en-US" sz="1300" dirty="0" err="1"/>
              <a:t>crecimiento</a:t>
            </a:r>
            <a:r>
              <a:rPr lang="en-US" sz="1300" dirty="0"/>
              <a:t> y al </a:t>
            </a:r>
            <a:r>
              <a:rPr lang="en-US" sz="1300" dirty="0" err="1"/>
              <a:t>éxito</a:t>
            </a:r>
            <a:r>
              <a:rPr lang="en-US" sz="1300" dirty="0"/>
              <a:t> continuo a largo </a:t>
            </a:r>
            <a:r>
              <a:rPr lang="en-US" sz="1300" dirty="0" err="1"/>
              <a:t>plazo</a:t>
            </a:r>
            <a:r>
              <a:rPr lang="en-US" sz="1300" dirty="0"/>
              <a:t>. El </a:t>
            </a:r>
            <a:r>
              <a:rPr lang="en-US" sz="1300" dirty="0" err="1"/>
              <a:t>uso</a:t>
            </a:r>
            <a:r>
              <a:rPr lang="en-US" sz="1300" dirty="0"/>
              <a:t> de </a:t>
            </a:r>
            <a:r>
              <a:rPr lang="en-US" sz="1300" dirty="0" err="1"/>
              <a:t>nuestro</a:t>
            </a:r>
            <a:r>
              <a:rPr lang="en-US" sz="1300" dirty="0"/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probado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sistema</a:t>
            </a:r>
            <a:r>
              <a:rPr lang="en-US" sz="1300" b="1" dirty="0">
                <a:solidFill>
                  <a:srgbClr val="C00000"/>
                </a:solidFill>
              </a:rPr>
              <a:t> de </a:t>
            </a:r>
            <a:r>
              <a:rPr lang="en-US" sz="1300" b="1" dirty="0" err="1">
                <a:solidFill>
                  <a:srgbClr val="C00000"/>
                </a:solidFill>
              </a:rPr>
              <a:t>renovación</a:t>
            </a:r>
            <a:r>
              <a:rPr lang="en-US" sz="1300" b="1" dirty="0">
                <a:solidFill>
                  <a:srgbClr val="C00000"/>
                </a:solidFill>
              </a:rPr>
              <a:t> de </a:t>
            </a:r>
            <a:r>
              <a:rPr lang="en-US" sz="1300" b="1" dirty="0" err="1">
                <a:solidFill>
                  <a:srgbClr val="C00000"/>
                </a:solidFill>
              </a:rPr>
              <a:t>construcción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dirty="0" err="1"/>
              <a:t>resulta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un </a:t>
            </a:r>
            <a:r>
              <a:rPr lang="en-US" sz="1300" dirty="0" err="1"/>
              <a:t>proceso</a:t>
            </a:r>
            <a:r>
              <a:rPr lang="en-US" sz="1300" dirty="0"/>
              <a:t> </a:t>
            </a:r>
            <a:r>
              <a:rPr lang="en-US" sz="1300" dirty="0" err="1"/>
              <a:t>más</a:t>
            </a:r>
            <a:r>
              <a:rPr lang="en-US" sz="1300" dirty="0"/>
              <a:t> </a:t>
            </a:r>
            <a:r>
              <a:rPr lang="en-US" sz="1300" dirty="0" err="1"/>
              <a:t>predecible</a:t>
            </a:r>
            <a:r>
              <a:rPr lang="en-US" sz="1300" dirty="0"/>
              <a:t> y </a:t>
            </a:r>
            <a:r>
              <a:rPr lang="en-US" sz="1300" dirty="0" err="1"/>
              <a:t>eficaz</a:t>
            </a:r>
            <a:r>
              <a:rPr lang="en-US" sz="1300" dirty="0"/>
              <a:t> que </a:t>
            </a:r>
            <a:r>
              <a:rPr lang="en-US" sz="1300" dirty="0" err="1"/>
              <a:t>crea</a:t>
            </a:r>
            <a:r>
              <a:rPr lang="en-US" sz="1300" dirty="0"/>
              <a:t> </a:t>
            </a:r>
            <a:r>
              <a:rPr lang="en-US" sz="1300" dirty="0" err="1"/>
              <a:t>constantemente</a:t>
            </a:r>
            <a:r>
              <a:rPr lang="en-US" sz="1300" dirty="0"/>
              <a:t> un </a:t>
            </a:r>
            <a:r>
              <a:rPr lang="en-US" sz="1300" b="1" dirty="0" err="1">
                <a:solidFill>
                  <a:srgbClr val="C00000"/>
                </a:solidFill>
              </a:rPr>
              <a:t>producto</a:t>
            </a:r>
            <a:r>
              <a:rPr lang="en-US" sz="1300" b="1" dirty="0">
                <a:solidFill>
                  <a:srgbClr val="C00000"/>
                </a:solidFill>
              </a:rPr>
              <a:t> superior </a:t>
            </a:r>
            <a:r>
              <a:rPr lang="en-US" sz="1300" dirty="0"/>
              <a:t>y </a:t>
            </a:r>
            <a:r>
              <a:rPr lang="en-US" sz="1300" b="1" dirty="0" err="1">
                <a:solidFill>
                  <a:srgbClr val="C00000"/>
                </a:solidFill>
              </a:rPr>
              <a:t>aumenta</a:t>
            </a:r>
            <a:r>
              <a:rPr lang="en-US" sz="1300" b="1" dirty="0">
                <a:solidFill>
                  <a:srgbClr val="C00000"/>
                </a:solidFill>
              </a:rPr>
              <a:t> la </a:t>
            </a:r>
            <a:r>
              <a:rPr lang="en-US" sz="1300" b="1" dirty="0" err="1">
                <a:solidFill>
                  <a:srgbClr val="C00000"/>
                </a:solidFill>
              </a:rPr>
              <a:t>ganancia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dirty="0"/>
              <a:t>de </a:t>
            </a:r>
            <a:r>
              <a:rPr lang="en-US" sz="1300" dirty="0" err="1"/>
              <a:t>nuestros</a:t>
            </a:r>
            <a:r>
              <a:rPr lang="en-US" sz="1300" dirty="0"/>
              <a:t> </a:t>
            </a:r>
            <a:r>
              <a:rPr lang="en-US" sz="1300" dirty="0" err="1"/>
              <a:t>contratistas</a:t>
            </a:r>
            <a:r>
              <a:rPr lang="en-US" sz="1300" dirty="0"/>
              <a:t>. </a:t>
            </a:r>
          </a:p>
          <a:p>
            <a:pPr>
              <a:spcBef>
                <a:spcPts val="0"/>
              </a:spcBef>
            </a:pPr>
            <a:endParaRPr lang="en-US" sz="1300" i="1" dirty="0"/>
          </a:p>
          <a:p>
            <a:pPr>
              <a:spcBef>
                <a:spcPts val="0"/>
              </a:spcBef>
            </a:pPr>
            <a:r>
              <a:rPr lang="en-US" sz="1300" i="1" dirty="0" err="1"/>
              <a:t>Aquí</a:t>
            </a:r>
            <a:r>
              <a:rPr lang="en-US" sz="1300" i="1" dirty="0"/>
              <a:t> </a:t>
            </a:r>
            <a:r>
              <a:rPr lang="en-US" sz="1300" i="1" dirty="0" err="1"/>
              <a:t>están</a:t>
            </a:r>
            <a:r>
              <a:rPr lang="en-US" sz="1300" i="1" dirty="0"/>
              <a:t> </a:t>
            </a:r>
            <a:r>
              <a:rPr lang="en-US" sz="1300" i="1" dirty="0" err="1"/>
              <a:t>sólo</a:t>
            </a:r>
            <a:r>
              <a:rPr lang="en-US" sz="1300" i="1" dirty="0"/>
              <a:t> </a:t>
            </a:r>
            <a:r>
              <a:rPr lang="en-US" sz="1300" i="1" dirty="0" err="1"/>
              <a:t>algunos</a:t>
            </a:r>
            <a:r>
              <a:rPr lang="en-US" sz="1300" i="1" dirty="0"/>
              <a:t> de </a:t>
            </a:r>
            <a:r>
              <a:rPr lang="en-US" sz="1300" i="1" dirty="0" err="1"/>
              <a:t>los</a:t>
            </a:r>
            <a:r>
              <a:rPr lang="en-US" sz="1300" i="1" dirty="0"/>
              <a:t> </a:t>
            </a:r>
            <a:r>
              <a:rPr lang="en-US" sz="1300" i="1" dirty="0" err="1"/>
              <a:t>beneficios</a:t>
            </a:r>
            <a:r>
              <a:rPr lang="en-US" sz="1300" i="1" dirty="0"/>
              <a:t> de </a:t>
            </a:r>
            <a:r>
              <a:rPr lang="en-US" sz="1300" i="1" dirty="0" err="1"/>
              <a:t>trabajar</a:t>
            </a:r>
            <a:r>
              <a:rPr lang="en-US" sz="1300" i="1" dirty="0"/>
              <a:t> con MVA:</a:t>
            </a:r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b="1" cap="all" dirty="0"/>
              <a:t>NOS </a:t>
            </a:r>
            <a:r>
              <a:rPr lang="en-US" sz="1600" b="1" cap="all" dirty="0" err="1"/>
              <a:t>GUSTA</a:t>
            </a:r>
            <a:r>
              <a:rPr lang="en-US" sz="1600" b="1" cap="all" dirty="0"/>
              <a:t> </a:t>
            </a:r>
            <a:r>
              <a:rPr lang="en-US" sz="1600" b="1" cap="all" dirty="0" err="1"/>
              <a:t>PAGAR</a:t>
            </a:r>
            <a:r>
              <a:rPr lang="en-US" sz="1600" b="1" cap="all" dirty="0"/>
              <a:t> A </a:t>
            </a:r>
            <a:r>
              <a:rPr lang="en-US" sz="1600" b="1" cap="all" dirty="0" err="1"/>
              <a:t>NUESTROS</a:t>
            </a:r>
            <a:r>
              <a:rPr lang="en-US" sz="1600" b="1" cap="all" dirty="0"/>
              <a:t> </a:t>
            </a:r>
            <a:r>
              <a:rPr lang="en-US" sz="1600" b="1" cap="all" dirty="0" err="1"/>
              <a:t>CONTRATISTAS</a:t>
            </a:r>
            <a:endParaRPr lang="en-US" sz="1600" b="1" cap="all" dirty="0"/>
          </a:p>
          <a:p>
            <a:pPr>
              <a:spcBef>
                <a:spcPts val="0"/>
              </a:spcBef>
            </a:pPr>
            <a:r>
              <a:rPr lang="en-US" sz="1200" dirty="0" err="1"/>
              <a:t>Vamos</a:t>
            </a:r>
            <a:r>
              <a:rPr lang="en-US" sz="1200" dirty="0"/>
              <a:t> a </a:t>
            </a:r>
            <a:r>
              <a:rPr lang="en-US" sz="1200" dirty="0" err="1"/>
              <a:t>ser</a:t>
            </a:r>
            <a:r>
              <a:rPr lang="en-US" sz="1200" dirty="0"/>
              <a:t> </a:t>
            </a:r>
            <a:r>
              <a:rPr lang="en-US" sz="1200" dirty="0" err="1"/>
              <a:t>claros</a:t>
            </a:r>
            <a:r>
              <a:rPr lang="en-US" sz="1200" dirty="0"/>
              <a:t>: a </a:t>
            </a:r>
            <a:r>
              <a:rPr lang="en-US" sz="1200" dirty="0" err="1"/>
              <a:t>diferencia</a:t>
            </a:r>
            <a:r>
              <a:rPr lang="en-US" sz="1200" dirty="0"/>
              <a:t> de </a:t>
            </a:r>
            <a:r>
              <a:rPr lang="en-US" sz="1200" dirty="0" err="1"/>
              <a:t>algunas</a:t>
            </a:r>
            <a:r>
              <a:rPr lang="en-US" sz="1200" dirty="0"/>
              <a:t> </a:t>
            </a:r>
            <a:r>
              <a:rPr lang="en-US" sz="1200" dirty="0" err="1"/>
              <a:t>compañías</a:t>
            </a:r>
            <a:r>
              <a:rPr lang="en-US" sz="1200" dirty="0"/>
              <a:t> con las que </a:t>
            </a:r>
            <a:r>
              <a:rPr lang="en-US" sz="1200" dirty="0" err="1"/>
              <a:t>pueda</a:t>
            </a:r>
            <a:r>
              <a:rPr lang="en-US" sz="1200" dirty="0"/>
              <a:t> </a:t>
            </a:r>
            <a:r>
              <a:rPr lang="en-US" sz="1200" dirty="0" err="1"/>
              <a:t>haber</a:t>
            </a:r>
            <a:r>
              <a:rPr lang="en-US" sz="1200" dirty="0"/>
              <a:t> </a:t>
            </a:r>
            <a:r>
              <a:rPr lang="en-US" sz="1200" dirty="0" err="1"/>
              <a:t>trabajado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el </a:t>
            </a:r>
            <a:r>
              <a:rPr lang="en-US" sz="1200" dirty="0" err="1"/>
              <a:t>pasado</a:t>
            </a:r>
            <a:r>
              <a:rPr lang="en-US" sz="1200" dirty="0"/>
              <a:t>, </a:t>
            </a:r>
            <a:r>
              <a:rPr lang="en-US" sz="1200" b="1" dirty="0" err="1">
                <a:solidFill>
                  <a:srgbClr val="C00000"/>
                </a:solidFill>
              </a:rPr>
              <a:t>nos</a:t>
            </a:r>
            <a:r>
              <a:rPr lang="en-US" sz="1200" b="1" dirty="0">
                <a:solidFill>
                  <a:srgbClr val="C00000"/>
                </a:solidFill>
              </a:rPr>
              <a:t> </a:t>
            </a:r>
            <a:r>
              <a:rPr lang="en-US" sz="1200" b="1" dirty="0" err="1">
                <a:solidFill>
                  <a:srgbClr val="C00000"/>
                </a:solidFill>
              </a:rPr>
              <a:t>gusta</a:t>
            </a:r>
            <a:r>
              <a:rPr lang="en-US" sz="1200" b="1" dirty="0">
                <a:solidFill>
                  <a:srgbClr val="C00000"/>
                </a:solidFill>
              </a:rPr>
              <a:t> </a:t>
            </a:r>
            <a:r>
              <a:rPr lang="en-US" sz="1200" b="1" dirty="0" err="1">
                <a:solidFill>
                  <a:srgbClr val="C00000"/>
                </a:solidFill>
              </a:rPr>
              <a:t>pagar</a:t>
            </a:r>
            <a:r>
              <a:rPr lang="en-US" sz="1200" b="1" dirty="0">
                <a:solidFill>
                  <a:srgbClr val="C00000"/>
                </a:solidFill>
              </a:rPr>
              <a:t> a </a:t>
            </a:r>
            <a:r>
              <a:rPr lang="en-US" sz="1200" b="1" dirty="0" err="1">
                <a:solidFill>
                  <a:srgbClr val="C00000"/>
                </a:solidFill>
              </a:rPr>
              <a:t>nuestros</a:t>
            </a:r>
            <a:r>
              <a:rPr lang="en-US" sz="1200" b="1" dirty="0">
                <a:solidFill>
                  <a:srgbClr val="C00000"/>
                </a:solidFill>
              </a:rPr>
              <a:t> </a:t>
            </a:r>
            <a:r>
              <a:rPr lang="en-US" sz="1200" b="1" dirty="0" err="1">
                <a:solidFill>
                  <a:srgbClr val="C00000"/>
                </a:solidFill>
              </a:rPr>
              <a:t>contratistas</a:t>
            </a:r>
            <a:r>
              <a:rPr lang="en-US" sz="1200" dirty="0"/>
              <a:t>. </a:t>
            </a:r>
            <a:r>
              <a:rPr lang="en-US" sz="1200" dirty="0" err="1"/>
              <a:t>Es</a:t>
            </a:r>
            <a:r>
              <a:rPr lang="en-US" sz="1200" dirty="0"/>
              <a:t> </a:t>
            </a:r>
            <a:r>
              <a:rPr lang="en-US" sz="1200" dirty="0" err="1"/>
              <a:t>cierto</a:t>
            </a:r>
            <a:r>
              <a:rPr lang="en-US" sz="1200" dirty="0"/>
              <a:t>. </a:t>
            </a:r>
            <a:r>
              <a:rPr lang="en-US" sz="1200" dirty="0" err="1"/>
              <a:t>Estamos</a:t>
            </a:r>
            <a:r>
              <a:rPr lang="en-US" sz="1200" dirty="0"/>
              <a:t> </a:t>
            </a:r>
            <a:r>
              <a:rPr lang="en-US" sz="1200" dirty="0" err="1"/>
              <a:t>conscientes</a:t>
            </a:r>
            <a:r>
              <a:rPr lang="en-US" sz="1200" dirty="0"/>
              <a:t> de que </a:t>
            </a:r>
            <a:r>
              <a:rPr lang="en-US" sz="1200" dirty="0" err="1"/>
              <a:t>tienen</a:t>
            </a:r>
            <a:r>
              <a:rPr lang="en-US" sz="1200" dirty="0"/>
              <a:t> un </a:t>
            </a:r>
            <a:r>
              <a:rPr lang="en-US" sz="1200" dirty="0" err="1"/>
              <a:t>negocio</a:t>
            </a:r>
            <a:r>
              <a:rPr lang="en-US" sz="1200" dirty="0"/>
              <a:t> de que </a:t>
            </a:r>
            <a:r>
              <a:rPr lang="en-US" sz="1200" dirty="0" err="1"/>
              <a:t>ocuparse</a:t>
            </a:r>
            <a:r>
              <a:rPr lang="en-US" sz="1200" dirty="0"/>
              <a:t> y </a:t>
            </a:r>
            <a:r>
              <a:rPr lang="en-US" sz="1200" dirty="0" err="1"/>
              <a:t>cuentas</a:t>
            </a:r>
            <a:r>
              <a:rPr lang="en-US" sz="1200" dirty="0"/>
              <a:t> </a:t>
            </a:r>
            <a:r>
              <a:rPr lang="en-US" sz="1200" dirty="0" err="1"/>
              <a:t>por</a:t>
            </a:r>
            <a:r>
              <a:rPr lang="en-US" sz="1200" dirty="0"/>
              <a:t> </a:t>
            </a:r>
            <a:r>
              <a:rPr lang="en-US" sz="1200" dirty="0" err="1"/>
              <a:t>pagar</a:t>
            </a:r>
            <a:r>
              <a:rPr lang="en-US" sz="1200" dirty="0"/>
              <a:t> – </a:t>
            </a:r>
            <a:r>
              <a:rPr lang="en-US" sz="1200" dirty="0" err="1"/>
              <a:t>así</a:t>
            </a:r>
            <a:r>
              <a:rPr lang="en-US" sz="1200" dirty="0"/>
              <a:t> </a:t>
            </a:r>
            <a:r>
              <a:rPr lang="en-US" sz="1200" dirty="0" err="1"/>
              <a:t>nosotros</a:t>
            </a:r>
            <a:r>
              <a:rPr lang="en-US" sz="1200" dirty="0"/>
              <a:t> </a:t>
            </a:r>
            <a:r>
              <a:rPr lang="en-US" sz="1200" dirty="0" err="1"/>
              <a:t>también</a:t>
            </a:r>
            <a:r>
              <a:rPr lang="en-US" sz="1200" dirty="0"/>
              <a:t>. </a:t>
            </a:r>
            <a:r>
              <a:rPr lang="en-US" sz="1200" dirty="0" err="1"/>
              <a:t>Entendemos</a:t>
            </a:r>
            <a:r>
              <a:rPr lang="en-US" sz="1200" dirty="0"/>
              <a:t> que </a:t>
            </a:r>
            <a:r>
              <a:rPr lang="en-US" sz="1200" dirty="0" err="1"/>
              <a:t>cuando</a:t>
            </a:r>
            <a:r>
              <a:rPr lang="en-US" sz="1200" dirty="0"/>
              <a:t> </a:t>
            </a:r>
            <a:r>
              <a:rPr lang="en-US" sz="1200" dirty="0" err="1"/>
              <a:t>Usted</a:t>
            </a:r>
            <a:r>
              <a:rPr lang="en-US" sz="1200" dirty="0"/>
              <a:t> </a:t>
            </a:r>
            <a:r>
              <a:rPr lang="en-US" sz="1200" dirty="0" err="1"/>
              <a:t>alcance</a:t>
            </a:r>
            <a:r>
              <a:rPr lang="en-US" sz="1200" dirty="0"/>
              <a:t> un </a:t>
            </a:r>
            <a:r>
              <a:rPr lang="en-US" sz="1200" dirty="0" err="1"/>
              <a:t>hito</a:t>
            </a:r>
            <a:r>
              <a:rPr lang="en-US" sz="1200" dirty="0"/>
              <a:t> </a:t>
            </a:r>
            <a:r>
              <a:rPr lang="en-US" sz="1200" dirty="0" err="1"/>
              <a:t>importante</a:t>
            </a:r>
            <a:r>
              <a:rPr lang="en-US" sz="1200" dirty="0"/>
              <a:t> </a:t>
            </a:r>
            <a:r>
              <a:rPr lang="en-US" sz="1200" dirty="0" err="1"/>
              <a:t>quiera</a:t>
            </a:r>
            <a:r>
              <a:rPr lang="en-US" sz="1200" dirty="0"/>
              <a:t> </a:t>
            </a:r>
            <a:r>
              <a:rPr lang="en-US" sz="1200" dirty="0" err="1"/>
              <a:t>recibir</a:t>
            </a:r>
            <a:r>
              <a:rPr lang="en-US" sz="1200" dirty="0"/>
              <a:t> </a:t>
            </a:r>
            <a:r>
              <a:rPr lang="en-US" sz="1200" dirty="0" err="1"/>
              <a:t>su</a:t>
            </a:r>
            <a:r>
              <a:rPr lang="en-US" sz="1200" dirty="0"/>
              <a:t> </a:t>
            </a:r>
            <a:r>
              <a:rPr lang="en-US" sz="1200" dirty="0" err="1"/>
              <a:t>propio</a:t>
            </a:r>
            <a:r>
              <a:rPr lang="en-US" sz="1200" dirty="0"/>
              <a:t> </a:t>
            </a:r>
            <a:r>
              <a:rPr lang="en-US" sz="1200" dirty="0" err="1"/>
              <a:t>pago</a:t>
            </a:r>
            <a:r>
              <a:rPr lang="en-US" sz="1200" dirty="0"/>
              <a:t> lo antes </a:t>
            </a:r>
            <a:r>
              <a:rPr lang="en-US" sz="1200" dirty="0" err="1"/>
              <a:t>posible</a:t>
            </a:r>
            <a:r>
              <a:rPr lang="en-US" sz="1200" dirty="0"/>
              <a:t>. Y </a:t>
            </a:r>
            <a:r>
              <a:rPr lang="en-US" sz="1200" dirty="0" err="1"/>
              <a:t>sabemos</a:t>
            </a:r>
            <a:r>
              <a:rPr lang="en-US" sz="1200" dirty="0"/>
              <a:t> que </a:t>
            </a:r>
            <a:r>
              <a:rPr lang="en-US" sz="1200" dirty="0" err="1"/>
              <a:t>es</a:t>
            </a:r>
            <a:r>
              <a:rPr lang="en-US" sz="1200" dirty="0"/>
              <a:t> de </a:t>
            </a:r>
            <a:r>
              <a:rPr lang="en-US" sz="1200" dirty="0" err="1"/>
              <a:t>nuestro</a:t>
            </a:r>
            <a:r>
              <a:rPr lang="en-US" sz="1200" dirty="0"/>
              <a:t> mayor </a:t>
            </a:r>
            <a:r>
              <a:rPr lang="en-US" sz="1200" dirty="0" err="1"/>
              <a:t>interés</a:t>
            </a:r>
            <a:r>
              <a:rPr lang="en-US" sz="1200" dirty="0"/>
              <a:t> </a:t>
            </a:r>
            <a:r>
              <a:rPr lang="en-US" sz="1200" dirty="0" err="1"/>
              <a:t>tener</a:t>
            </a:r>
            <a:r>
              <a:rPr lang="en-US" sz="1200" dirty="0"/>
              <a:t> un </a:t>
            </a:r>
            <a:r>
              <a:rPr lang="en-US" sz="1200" dirty="0" err="1"/>
              <a:t>contratista</a:t>
            </a:r>
            <a:r>
              <a:rPr lang="en-US" sz="1200" dirty="0"/>
              <a:t> </a:t>
            </a:r>
            <a:r>
              <a:rPr lang="en-US" sz="1200" dirty="0" err="1"/>
              <a:t>comprometido</a:t>
            </a:r>
            <a:r>
              <a:rPr lang="en-US" sz="1200" dirty="0"/>
              <a:t> y </a:t>
            </a:r>
            <a:r>
              <a:rPr lang="en-US" sz="1200" dirty="0" err="1"/>
              <a:t>contento</a:t>
            </a:r>
            <a:r>
              <a:rPr lang="en-US" sz="1200" dirty="0"/>
              <a:t> </a:t>
            </a:r>
            <a:r>
              <a:rPr lang="en-US" sz="1200" dirty="0" err="1"/>
              <a:t>como</a:t>
            </a:r>
            <a:r>
              <a:rPr lang="en-US" sz="1200" dirty="0"/>
              <a:t> socio. Por </a:t>
            </a:r>
            <a:r>
              <a:rPr lang="en-US" sz="1200" dirty="0" err="1"/>
              <a:t>eso</a:t>
            </a:r>
            <a:r>
              <a:rPr lang="en-US" sz="1200" dirty="0"/>
              <a:t> le </a:t>
            </a:r>
            <a:r>
              <a:rPr lang="en-US" sz="1200" b="1" i="1" dirty="0" err="1">
                <a:solidFill>
                  <a:srgbClr val="C00000"/>
                </a:solidFill>
              </a:rPr>
              <a:t>vamos</a:t>
            </a:r>
            <a:r>
              <a:rPr lang="en-US" sz="1200" dirty="0"/>
              <a:t> a </a:t>
            </a:r>
            <a:r>
              <a:rPr lang="en-US" sz="1200" dirty="0" err="1"/>
              <a:t>pagar</a:t>
            </a:r>
            <a:r>
              <a:rPr lang="en-US" sz="1200" dirty="0"/>
              <a:t>—y a </a:t>
            </a:r>
            <a:r>
              <a:rPr lang="en-US" sz="1200" dirty="0" err="1"/>
              <a:t>pagarle</a:t>
            </a:r>
            <a:r>
              <a:rPr lang="en-US" sz="1200" dirty="0"/>
              <a:t> </a:t>
            </a:r>
            <a:r>
              <a:rPr lang="en-US" sz="1200" dirty="0" err="1"/>
              <a:t>rápidamente</a:t>
            </a:r>
            <a:r>
              <a:rPr lang="en-US" sz="1200" dirty="0"/>
              <a:t> –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cuanto</a:t>
            </a:r>
            <a:r>
              <a:rPr lang="en-US" sz="1200" dirty="0"/>
              <a:t> el </a:t>
            </a:r>
            <a:r>
              <a:rPr lang="en-US" sz="1200" dirty="0" err="1"/>
              <a:t>trabajo</a:t>
            </a:r>
            <a:r>
              <a:rPr lang="en-US" sz="1200" dirty="0"/>
              <a:t> se complete </a:t>
            </a:r>
            <a:r>
              <a:rPr lang="en-US" sz="1200" dirty="0" err="1"/>
              <a:t>en</a:t>
            </a:r>
            <a:r>
              <a:rPr lang="en-US" sz="1200" dirty="0"/>
              <a:t> la </a:t>
            </a:r>
            <a:r>
              <a:rPr lang="en-US" sz="1200" dirty="0" err="1"/>
              <a:t>etapas</a:t>
            </a:r>
            <a:r>
              <a:rPr lang="en-US" sz="1200" dirty="0"/>
              <a:t> </a:t>
            </a:r>
            <a:r>
              <a:rPr lang="en-US" sz="1200" dirty="0" err="1"/>
              <a:t>establecidas</a:t>
            </a:r>
            <a:r>
              <a:rPr lang="en-US" sz="1200" dirty="0"/>
              <a:t> al </a:t>
            </a:r>
            <a:r>
              <a:rPr lang="en-US" sz="1200" dirty="0" err="1"/>
              <a:t>inaugurar</a:t>
            </a:r>
            <a:r>
              <a:rPr lang="en-US" sz="1200" dirty="0"/>
              <a:t> el </a:t>
            </a:r>
            <a:r>
              <a:rPr lang="en-US" sz="1200" dirty="0" err="1"/>
              <a:t>proyecto</a:t>
            </a:r>
            <a:r>
              <a:rPr lang="en-US" sz="1200" dirty="0"/>
              <a:t>.</a:t>
            </a:r>
          </a:p>
          <a:p>
            <a:pPr>
              <a:spcBef>
                <a:spcPts val="0"/>
              </a:spcBef>
            </a:pPr>
            <a:r>
              <a:rPr lang="en-US" sz="1300" dirty="0"/>
              <a:t> </a:t>
            </a:r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600" b="1" cap="all" dirty="0"/>
          </a:p>
          <a:p>
            <a:pPr>
              <a:spcBef>
                <a:spcPts val="0"/>
              </a:spcBef>
            </a:pPr>
            <a:r>
              <a:rPr lang="en-US" sz="1600" b="1" cap="all" dirty="0"/>
              <a:t>UN </a:t>
            </a:r>
            <a:r>
              <a:rPr lang="en-US" sz="1600" b="1" cap="all" dirty="0" err="1"/>
              <a:t>FLUJO</a:t>
            </a:r>
            <a:r>
              <a:rPr lang="en-US" sz="1600" b="1" cap="all" dirty="0"/>
              <a:t> DE </a:t>
            </a:r>
            <a:r>
              <a:rPr lang="en-US" sz="1600" b="1" cap="all" dirty="0" err="1"/>
              <a:t>TRABAJO</a:t>
            </a:r>
            <a:r>
              <a:rPr lang="en-US" sz="1600" b="1" cap="all" dirty="0"/>
              <a:t> </a:t>
            </a:r>
            <a:r>
              <a:rPr lang="en-US" sz="1600" b="1" cap="all" dirty="0" err="1"/>
              <a:t>CONSTANTE</a:t>
            </a:r>
            <a:endParaRPr lang="en-US" sz="1600" b="1" cap="all" dirty="0"/>
          </a:p>
          <a:p>
            <a:pPr>
              <a:spcBef>
                <a:spcPts val="0"/>
              </a:spcBef>
            </a:pPr>
            <a:r>
              <a:rPr lang="en-US" sz="1300" dirty="0"/>
              <a:t>Nuestra </a:t>
            </a:r>
            <a:r>
              <a:rPr lang="en-US" sz="1300" dirty="0" err="1"/>
              <a:t>estrategia</a:t>
            </a:r>
            <a:r>
              <a:rPr lang="en-US" sz="1300" dirty="0"/>
              <a:t> de </a:t>
            </a:r>
            <a:r>
              <a:rPr lang="en-US" sz="1300" dirty="0" err="1"/>
              <a:t>negocio</a:t>
            </a:r>
            <a:r>
              <a:rPr lang="en-US" sz="1300" dirty="0"/>
              <a:t> </a:t>
            </a:r>
            <a:r>
              <a:rPr lang="en-US" sz="1300" dirty="0" err="1"/>
              <a:t>es</a:t>
            </a:r>
            <a:r>
              <a:rPr lang="en-US" sz="1300" dirty="0"/>
              <a:t> la de </a:t>
            </a:r>
            <a:r>
              <a:rPr lang="en-US" sz="1300" dirty="0" err="1"/>
              <a:t>adquirir</a:t>
            </a:r>
            <a:r>
              <a:rPr lang="en-US" sz="1300" dirty="0"/>
              <a:t> </a:t>
            </a:r>
            <a:r>
              <a:rPr lang="en-US" sz="1300" dirty="0" err="1"/>
              <a:t>propiedades</a:t>
            </a:r>
            <a:r>
              <a:rPr lang="en-US" sz="1300" dirty="0"/>
              <a:t> </a:t>
            </a:r>
            <a:r>
              <a:rPr lang="en-US" sz="1300" dirty="0" err="1"/>
              <a:t>residenciales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dificultad</a:t>
            </a:r>
            <a:r>
              <a:rPr lang="en-US" sz="1300" dirty="0"/>
              <a:t>, </a:t>
            </a:r>
            <a:r>
              <a:rPr lang="en-US" sz="1300" dirty="0" err="1"/>
              <a:t>luego</a:t>
            </a:r>
            <a:r>
              <a:rPr lang="en-US" sz="1300" dirty="0"/>
              <a:t> </a:t>
            </a:r>
            <a:r>
              <a:rPr lang="en-US" sz="1300" dirty="0" err="1"/>
              <a:t>renovarlas</a:t>
            </a:r>
            <a:r>
              <a:rPr lang="en-US" sz="1300" dirty="0"/>
              <a:t> y </a:t>
            </a:r>
            <a:r>
              <a:rPr lang="en-US" sz="1300" dirty="0" err="1"/>
              <a:t>venderlas</a:t>
            </a:r>
            <a:r>
              <a:rPr lang="en-US" sz="1300" dirty="0"/>
              <a:t> a </a:t>
            </a:r>
            <a:r>
              <a:rPr lang="en-US" sz="1300" dirty="0" err="1"/>
              <a:t>compradores</a:t>
            </a:r>
            <a:r>
              <a:rPr lang="en-US" sz="1300" dirty="0"/>
              <a:t> </a:t>
            </a:r>
            <a:r>
              <a:rPr lang="en-US" sz="1300" dirty="0" err="1"/>
              <a:t>terratenientes</a:t>
            </a:r>
            <a:r>
              <a:rPr lang="en-US" sz="1300" dirty="0"/>
              <a:t>. </a:t>
            </a:r>
            <a:r>
              <a:rPr lang="en-US" sz="1300" dirty="0" err="1"/>
              <a:t>Verificamos</a:t>
            </a:r>
            <a:r>
              <a:rPr lang="en-US" sz="1300" dirty="0"/>
              <a:t> </a:t>
            </a:r>
            <a:r>
              <a:rPr lang="en-US" sz="1300" dirty="0" err="1"/>
              <a:t>constantemente</a:t>
            </a:r>
            <a:r>
              <a:rPr lang="en-US" sz="1300" dirty="0"/>
              <a:t> el Mercado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búsqueda</a:t>
            </a:r>
            <a:r>
              <a:rPr lang="en-US" sz="1300" dirty="0"/>
              <a:t> de </a:t>
            </a:r>
            <a:r>
              <a:rPr lang="en-US" sz="1300" dirty="0" err="1"/>
              <a:t>propiedades</a:t>
            </a:r>
            <a:r>
              <a:rPr lang="en-US" sz="1300" dirty="0"/>
              <a:t> que </a:t>
            </a:r>
            <a:r>
              <a:rPr lang="en-US" sz="1300" dirty="0" err="1"/>
              <a:t>respondan</a:t>
            </a:r>
            <a:r>
              <a:rPr lang="en-US" sz="1300" dirty="0"/>
              <a:t> a </a:t>
            </a:r>
            <a:r>
              <a:rPr lang="en-US" sz="1300" dirty="0" err="1"/>
              <a:t>nuestro</a:t>
            </a:r>
            <a:r>
              <a:rPr lang="en-US" sz="1300" dirty="0"/>
              <a:t> </a:t>
            </a:r>
            <a:r>
              <a:rPr lang="en-US" sz="1300" dirty="0" err="1"/>
              <a:t>perfil</a:t>
            </a:r>
            <a:r>
              <a:rPr lang="en-US" sz="1300" dirty="0"/>
              <a:t> de </a:t>
            </a:r>
            <a:r>
              <a:rPr lang="en-US" sz="1300" dirty="0" err="1"/>
              <a:t>inversión</a:t>
            </a:r>
            <a:r>
              <a:rPr lang="en-US" sz="1300" dirty="0"/>
              <a:t>. De la </a:t>
            </a:r>
            <a:r>
              <a:rPr lang="en-US" sz="1300" dirty="0" err="1"/>
              <a:t>misma</a:t>
            </a:r>
            <a:r>
              <a:rPr lang="en-US" sz="1300" dirty="0"/>
              <a:t> </a:t>
            </a:r>
            <a:r>
              <a:rPr lang="en-US" sz="1300" dirty="0" err="1"/>
              <a:t>manera</a:t>
            </a:r>
            <a:r>
              <a:rPr lang="en-US" sz="1300" dirty="0"/>
              <a:t> </a:t>
            </a:r>
            <a:r>
              <a:rPr lang="en-US" sz="1300" dirty="0" err="1"/>
              <a:t>trabajamos</a:t>
            </a:r>
            <a:r>
              <a:rPr lang="en-US" sz="1300" dirty="0"/>
              <a:t> con un </a:t>
            </a:r>
            <a:r>
              <a:rPr lang="en-US" sz="1300" dirty="0" err="1"/>
              <a:t>grupo</a:t>
            </a:r>
            <a:r>
              <a:rPr lang="en-US" sz="1300" dirty="0"/>
              <a:t> </a:t>
            </a:r>
            <a:r>
              <a:rPr lang="en-US" sz="1300" dirty="0" err="1"/>
              <a:t>nacional</a:t>
            </a:r>
            <a:r>
              <a:rPr lang="en-US" sz="1300" dirty="0"/>
              <a:t> de </a:t>
            </a:r>
            <a:r>
              <a:rPr lang="en-US" sz="1300" dirty="0" err="1"/>
              <a:t>inversionistas</a:t>
            </a:r>
            <a:r>
              <a:rPr lang="en-US" sz="1300" dirty="0"/>
              <a:t> </a:t>
            </a:r>
            <a:r>
              <a:rPr lang="en-US" sz="1300" dirty="0" err="1"/>
              <a:t>quienes</a:t>
            </a:r>
            <a:r>
              <a:rPr lang="en-US" sz="1300" dirty="0"/>
              <a:t> </a:t>
            </a:r>
            <a:r>
              <a:rPr lang="en-US" sz="1300" dirty="0" err="1"/>
              <a:t>nos</a:t>
            </a:r>
            <a:r>
              <a:rPr lang="en-US" sz="1300" dirty="0"/>
              <a:t> </a:t>
            </a:r>
            <a:r>
              <a:rPr lang="en-US" sz="1300" dirty="0" err="1"/>
              <a:t>proveen</a:t>
            </a:r>
            <a:r>
              <a:rPr lang="en-US" sz="1300" dirty="0"/>
              <a:t> </a:t>
            </a:r>
            <a:r>
              <a:rPr lang="en-US" sz="1300" dirty="0" err="1"/>
              <a:t>los</a:t>
            </a:r>
            <a:r>
              <a:rPr lang="en-US" sz="1300" dirty="0"/>
              <a:t> </a:t>
            </a:r>
            <a:r>
              <a:rPr lang="en-US" sz="1300" dirty="0" err="1"/>
              <a:t>fondos</a:t>
            </a:r>
            <a:r>
              <a:rPr lang="en-US" sz="1300" dirty="0"/>
              <a:t> </a:t>
            </a:r>
            <a:r>
              <a:rPr lang="en-US" sz="1300" dirty="0" err="1"/>
              <a:t>necesarios</a:t>
            </a:r>
            <a:r>
              <a:rPr lang="en-US" sz="1300" dirty="0"/>
              <a:t> par </a:t>
            </a:r>
            <a:r>
              <a:rPr lang="en-US" sz="1300" dirty="0" err="1"/>
              <a:t>financiar</a:t>
            </a:r>
            <a:r>
              <a:rPr lang="en-US" sz="1300" dirty="0"/>
              <a:t> </a:t>
            </a:r>
            <a:r>
              <a:rPr lang="en-US" sz="1300" dirty="0" err="1"/>
              <a:t>nuestra</a:t>
            </a:r>
            <a:r>
              <a:rPr lang="en-US" sz="1300" dirty="0"/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estrategia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agresiva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dirty="0"/>
              <a:t>de </a:t>
            </a:r>
            <a:r>
              <a:rPr lang="en-US" sz="1300" dirty="0" err="1"/>
              <a:t>compra</a:t>
            </a:r>
            <a:r>
              <a:rPr lang="en-US" sz="1300" dirty="0"/>
              <a:t>, </a:t>
            </a:r>
            <a:r>
              <a:rPr lang="en-US" sz="1300" dirty="0" err="1"/>
              <a:t>restructuración</a:t>
            </a:r>
            <a:r>
              <a:rPr lang="en-US" sz="1300" dirty="0"/>
              <a:t> y </a:t>
            </a:r>
            <a:r>
              <a:rPr lang="en-US" sz="1300" dirty="0" err="1"/>
              <a:t>venta</a:t>
            </a:r>
            <a:r>
              <a:rPr lang="en-US" sz="1300" dirty="0"/>
              <a:t> de </a:t>
            </a:r>
            <a:r>
              <a:rPr lang="en-US" sz="1300" dirty="0" err="1"/>
              <a:t>propiedades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un </a:t>
            </a:r>
            <a:r>
              <a:rPr lang="en-US" sz="1300" dirty="0" err="1"/>
              <a:t>corto</a:t>
            </a:r>
            <a:r>
              <a:rPr lang="en-US" sz="1300" dirty="0"/>
              <a:t> </a:t>
            </a:r>
            <a:r>
              <a:rPr lang="en-US" sz="1300" dirty="0" err="1"/>
              <a:t>lapso</a:t>
            </a:r>
            <a:r>
              <a:rPr lang="en-US" sz="1300" dirty="0"/>
              <a:t> de </a:t>
            </a:r>
            <a:r>
              <a:rPr lang="en-US" sz="1300" dirty="0" err="1"/>
              <a:t>tiempo</a:t>
            </a:r>
            <a:r>
              <a:rPr lang="en-US" sz="1300" dirty="0"/>
              <a:t>. </a:t>
            </a:r>
            <a:r>
              <a:rPr lang="en-US" sz="1300" dirty="0" err="1"/>
              <a:t>Esta</a:t>
            </a:r>
            <a:r>
              <a:rPr lang="en-US" sz="1300" dirty="0"/>
              <a:t> </a:t>
            </a:r>
            <a:r>
              <a:rPr lang="en-US" sz="1300" dirty="0" err="1"/>
              <a:t>fuente</a:t>
            </a:r>
            <a:r>
              <a:rPr lang="en-US" sz="1300" dirty="0"/>
              <a:t> de </a:t>
            </a:r>
            <a:r>
              <a:rPr lang="en-US" sz="1300" dirty="0" err="1"/>
              <a:t>fondos</a:t>
            </a:r>
            <a:r>
              <a:rPr lang="en-US" sz="1300" dirty="0"/>
              <a:t> – $75 </a:t>
            </a:r>
            <a:r>
              <a:rPr lang="en-US" sz="1300" dirty="0" err="1"/>
              <a:t>millones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crecimiento</a:t>
            </a:r>
            <a:r>
              <a:rPr lang="en-US" sz="1300" dirty="0"/>
              <a:t> – </a:t>
            </a:r>
            <a:r>
              <a:rPr lang="en-US" sz="1300" dirty="0" err="1"/>
              <a:t>nos</a:t>
            </a:r>
            <a:r>
              <a:rPr lang="en-US" sz="1300" dirty="0"/>
              <a:t> </a:t>
            </a:r>
            <a:r>
              <a:rPr lang="en-US" sz="1300" dirty="0" err="1"/>
              <a:t>permite</a:t>
            </a:r>
            <a:r>
              <a:rPr lang="en-US" sz="1300" dirty="0"/>
              <a:t> </a:t>
            </a:r>
            <a:r>
              <a:rPr lang="en-US" sz="1300" dirty="0" err="1"/>
              <a:t>comprar</a:t>
            </a:r>
            <a:r>
              <a:rPr lang="en-US" sz="1300" dirty="0"/>
              <a:t> </a:t>
            </a:r>
            <a:r>
              <a:rPr lang="en-US" sz="1300" dirty="0" err="1"/>
              <a:t>propiedades</a:t>
            </a:r>
            <a:r>
              <a:rPr lang="en-US" sz="1300" dirty="0"/>
              <a:t> </a:t>
            </a:r>
            <a:r>
              <a:rPr lang="en-US" sz="1300" dirty="0" err="1"/>
              <a:t>rápida</a:t>
            </a:r>
            <a:r>
              <a:rPr lang="en-US" sz="1300" dirty="0"/>
              <a:t> y </a:t>
            </a:r>
            <a:r>
              <a:rPr lang="en-US" sz="1300" dirty="0" err="1"/>
              <a:t>continuamente</a:t>
            </a:r>
            <a:r>
              <a:rPr lang="en-US" sz="1300" dirty="0"/>
              <a:t>.</a:t>
            </a:r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  <a:p>
            <a:pPr>
              <a:spcBef>
                <a:spcPts val="0"/>
              </a:spcBef>
            </a:pPr>
            <a:endParaRPr lang="en-US" sz="1300" dirty="0"/>
          </a:p>
        </p:txBody>
      </p:sp>
      <p:pic>
        <p:nvPicPr>
          <p:cNvPr id="6" name="Picture 5" descr="Calculator.jp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208351" y="4935999"/>
            <a:ext cx="3108729" cy="20109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353" y="9702166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4	CPCON v1 2May17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4522" y="1129241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83625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998" y="373268"/>
            <a:ext cx="6648829" cy="974240"/>
          </a:xfrm>
        </p:spPr>
        <p:txBody>
          <a:bodyPr>
            <a:normAutofit/>
          </a:bodyPr>
          <a:lstStyle/>
          <a:p>
            <a:pPr algn="r"/>
            <a:r>
              <a:rPr lang="en-US" sz="1900" dirty="0"/>
              <a:t>Por </a:t>
            </a:r>
            <a:r>
              <a:rPr lang="en-US" sz="1900" dirty="0" err="1"/>
              <a:t>qué</a:t>
            </a:r>
            <a:r>
              <a:rPr lang="en-US" sz="1900" dirty="0"/>
              <a:t> </a:t>
            </a:r>
            <a:r>
              <a:rPr lang="en-US" sz="1900" dirty="0" err="1"/>
              <a:t>los</a:t>
            </a:r>
            <a:r>
              <a:rPr lang="en-US" sz="1900" dirty="0"/>
              <a:t> </a:t>
            </a:r>
            <a:r>
              <a:rPr lang="en-US" sz="1900" dirty="0" err="1"/>
              <a:t>Contratistas</a:t>
            </a:r>
            <a:r>
              <a:rPr lang="en-US" sz="1900" dirty="0"/>
              <a:t> Aman </a:t>
            </a:r>
            <a:r>
              <a:rPr lang="en-US" sz="1900" dirty="0" err="1"/>
              <a:t>Trabajar</a:t>
            </a:r>
            <a:r>
              <a:rPr lang="en-US" sz="1900" dirty="0"/>
              <a:t> con </a:t>
            </a:r>
            <a:r>
              <a:rPr lang="en-US" sz="1900" dirty="0" err="1"/>
              <a:t>Nosotros</a:t>
            </a:r>
            <a:r>
              <a:rPr lang="en-US" sz="1900" dirty="0"/>
              <a:t>– </a:t>
            </a:r>
            <a:r>
              <a:rPr lang="en-US" sz="1900" dirty="0" err="1"/>
              <a:t>Parte</a:t>
            </a:r>
            <a:r>
              <a:rPr lang="en-US" sz="1900" dirty="0"/>
              <a:t> 2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7680" y="1276350"/>
            <a:ext cx="6778469" cy="8439150"/>
          </a:xfrm>
          <a:prstGeom prst="rect">
            <a:avLst/>
          </a:prstGeom>
        </p:spPr>
        <p:txBody>
          <a:bodyPr vert="horz" lIns="101870" tIns="50935" rIns="101870" bIns="50935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334"/>
              </a:spcAft>
            </a:pPr>
            <a:r>
              <a:rPr lang="en-US" sz="1600" b="1" cap="all" dirty="0"/>
              <a:t>LE </a:t>
            </a:r>
            <a:r>
              <a:rPr lang="en-US" sz="1600" b="1" cap="all" dirty="0" err="1"/>
              <a:t>AYUDAMOS</a:t>
            </a:r>
            <a:r>
              <a:rPr lang="en-US" sz="1600" b="1" cap="all" dirty="0"/>
              <a:t> A </a:t>
            </a:r>
            <a:r>
              <a:rPr lang="en-US" sz="1600" b="1" cap="all" dirty="0" err="1"/>
              <a:t>CREAR</a:t>
            </a:r>
            <a:r>
              <a:rPr lang="en-US" sz="1600" b="1" cap="all" dirty="0"/>
              <a:t> UN </a:t>
            </a:r>
            <a:r>
              <a:rPr lang="en-US" sz="1600" b="1" cap="all" dirty="0" err="1"/>
              <a:t>NEGOCIO</a:t>
            </a:r>
            <a:r>
              <a:rPr lang="en-US" sz="1600" b="1" cap="all" dirty="0"/>
              <a:t> NUEVO</a:t>
            </a:r>
          </a:p>
          <a:p>
            <a:pPr>
              <a:spcBef>
                <a:spcPts val="0"/>
              </a:spcBef>
            </a:pPr>
            <a:r>
              <a:rPr lang="en-US" sz="1300" dirty="0" err="1"/>
              <a:t>Estamos</a:t>
            </a:r>
            <a:r>
              <a:rPr lang="en-US" sz="1300" dirty="0"/>
              <a:t> </a:t>
            </a:r>
            <a:r>
              <a:rPr lang="en-US" sz="1300" dirty="0" err="1"/>
              <a:t>orgullosos</a:t>
            </a:r>
            <a:r>
              <a:rPr lang="en-US" sz="1300" dirty="0"/>
              <a:t> de </a:t>
            </a:r>
            <a:r>
              <a:rPr lang="en-US" sz="1300" dirty="0" err="1"/>
              <a:t>tener</a:t>
            </a:r>
            <a:r>
              <a:rPr lang="en-US" sz="1300" dirty="0"/>
              <a:t> </a:t>
            </a:r>
            <a:r>
              <a:rPr lang="en-US" sz="1300" dirty="0" err="1"/>
              <a:t>una</a:t>
            </a:r>
            <a:r>
              <a:rPr lang="en-US" sz="1300" dirty="0"/>
              <a:t> </a:t>
            </a:r>
            <a:r>
              <a:rPr lang="en-US" sz="1300" dirty="0" err="1"/>
              <a:t>sólida</a:t>
            </a:r>
            <a:r>
              <a:rPr lang="en-US" sz="1300" dirty="0"/>
              <a:t> </a:t>
            </a:r>
            <a:r>
              <a:rPr lang="en-US" sz="1300" dirty="0" err="1"/>
              <a:t>fundación</a:t>
            </a:r>
            <a:r>
              <a:rPr lang="en-US" sz="1300" dirty="0"/>
              <a:t> de </a:t>
            </a:r>
            <a:r>
              <a:rPr lang="en-US" sz="1300" dirty="0" err="1"/>
              <a:t>conocimiento</a:t>
            </a:r>
            <a:r>
              <a:rPr lang="en-US" sz="1300" dirty="0"/>
              <a:t> y </a:t>
            </a:r>
            <a:r>
              <a:rPr lang="en-US" sz="1300" dirty="0" err="1"/>
              <a:t>entrenamiento</a:t>
            </a:r>
            <a:r>
              <a:rPr lang="en-US" sz="1300" dirty="0"/>
              <a:t> de </a:t>
            </a:r>
            <a:r>
              <a:rPr lang="en-US" sz="1300" dirty="0" err="1"/>
              <a:t>bienens</a:t>
            </a:r>
            <a:r>
              <a:rPr lang="en-US" sz="1300" dirty="0"/>
              <a:t> </a:t>
            </a:r>
            <a:r>
              <a:rPr lang="en-US" sz="1300" dirty="0" err="1"/>
              <a:t>raíces</a:t>
            </a:r>
            <a:r>
              <a:rPr lang="en-US" sz="1300" dirty="0"/>
              <a:t>. El </a:t>
            </a:r>
            <a:r>
              <a:rPr lang="en-US" sz="1300" dirty="0" err="1"/>
              <a:t>corazón</a:t>
            </a:r>
            <a:r>
              <a:rPr lang="en-US" sz="1300" dirty="0"/>
              <a:t> de </a:t>
            </a:r>
            <a:r>
              <a:rPr lang="en-US" sz="1300" dirty="0" err="1"/>
              <a:t>nuestro</a:t>
            </a:r>
            <a:r>
              <a:rPr lang="en-US" sz="1300" dirty="0"/>
              <a:t> </a:t>
            </a:r>
            <a:r>
              <a:rPr lang="en-US" sz="1300" dirty="0" err="1"/>
              <a:t>negocio</a:t>
            </a:r>
            <a:r>
              <a:rPr lang="en-US" sz="1300" dirty="0"/>
              <a:t> reside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los</a:t>
            </a:r>
            <a:r>
              <a:rPr lang="en-US" sz="1300" dirty="0"/>
              <a:t> </a:t>
            </a:r>
            <a:r>
              <a:rPr lang="en-US" sz="1300" dirty="0" err="1"/>
              <a:t>sistemas</a:t>
            </a:r>
            <a:r>
              <a:rPr lang="en-US" sz="1300" dirty="0"/>
              <a:t>, </a:t>
            </a:r>
            <a:r>
              <a:rPr lang="en-US" sz="1300" dirty="0" err="1"/>
              <a:t>educación</a:t>
            </a:r>
            <a:r>
              <a:rPr lang="en-US" sz="1300" dirty="0"/>
              <a:t> y </a:t>
            </a:r>
            <a:r>
              <a:rPr lang="en-US" sz="1300" dirty="0" err="1"/>
              <a:t>conocimiento</a:t>
            </a:r>
            <a:r>
              <a:rPr lang="en-US" sz="1300" dirty="0"/>
              <a:t> de la </a:t>
            </a:r>
            <a:r>
              <a:rPr lang="en-US" sz="1300" dirty="0" err="1"/>
              <a:t>industria</a:t>
            </a:r>
            <a:r>
              <a:rPr lang="en-US" sz="1300" dirty="0"/>
              <a:t> de </a:t>
            </a:r>
            <a:r>
              <a:rPr lang="en-US" sz="1300" dirty="0" err="1"/>
              <a:t>bienes</a:t>
            </a:r>
            <a:r>
              <a:rPr lang="en-US" sz="1300" dirty="0"/>
              <a:t> </a:t>
            </a:r>
            <a:r>
              <a:rPr lang="en-US" sz="1300" dirty="0" err="1"/>
              <a:t>raíces</a:t>
            </a:r>
            <a:r>
              <a:rPr lang="en-US" sz="1300" dirty="0"/>
              <a:t>. No </a:t>
            </a:r>
            <a:r>
              <a:rPr lang="en-US" sz="1300" dirty="0" err="1"/>
              <a:t>llegamos</a:t>
            </a:r>
            <a:r>
              <a:rPr lang="en-US" sz="1300" dirty="0"/>
              <a:t> a </a:t>
            </a:r>
            <a:r>
              <a:rPr lang="en-US" sz="1300" dirty="0" err="1"/>
              <a:t>ser</a:t>
            </a:r>
            <a:r>
              <a:rPr lang="en-US" sz="1300" dirty="0"/>
              <a:t> </a:t>
            </a:r>
            <a:r>
              <a:rPr lang="en-US" sz="1300" dirty="0" err="1"/>
              <a:t>inversores</a:t>
            </a:r>
            <a:r>
              <a:rPr lang="en-US" sz="1300" dirty="0"/>
              <a:t> de </a:t>
            </a:r>
            <a:r>
              <a:rPr lang="en-US" sz="1300" dirty="0" err="1"/>
              <a:t>bienes</a:t>
            </a:r>
            <a:r>
              <a:rPr lang="en-US" sz="1300" dirty="0"/>
              <a:t> </a:t>
            </a:r>
            <a:r>
              <a:rPr lang="en-US" sz="1300" dirty="0" err="1"/>
              <a:t>raíces</a:t>
            </a:r>
            <a:r>
              <a:rPr lang="en-US" sz="1300" dirty="0"/>
              <a:t> del </a:t>
            </a:r>
            <a:r>
              <a:rPr lang="en-US" sz="1300" dirty="0" err="1"/>
              <a:t>día</a:t>
            </a:r>
            <a:r>
              <a:rPr lang="en-US" sz="1300" dirty="0"/>
              <a:t> a la </a:t>
            </a:r>
            <a:r>
              <a:rPr lang="en-US" sz="1300" dirty="0" err="1"/>
              <a:t>noche</a:t>
            </a:r>
            <a:r>
              <a:rPr lang="en-US" sz="1300" dirty="0"/>
              <a:t>; </a:t>
            </a:r>
            <a:r>
              <a:rPr lang="en-US" sz="1300" dirty="0" err="1"/>
              <a:t>hemos</a:t>
            </a:r>
            <a:r>
              <a:rPr lang="en-US" sz="1300" dirty="0"/>
              <a:t> </a:t>
            </a:r>
            <a:r>
              <a:rPr lang="en-US" sz="1300" dirty="0" err="1"/>
              <a:t>invertido</a:t>
            </a:r>
            <a:r>
              <a:rPr lang="en-US" sz="1300" dirty="0"/>
              <a:t> miles de </a:t>
            </a:r>
            <a:r>
              <a:rPr lang="en-US" sz="1300" dirty="0" err="1"/>
              <a:t>dólares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educación</a:t>
            </a:r>
            <a:r>
              <a:rPr lang="en-US" sz="1300" dirty="0"/>
              <a:t> y </a:t>
            </a:r>
            <a:r>
              <a:rPr lang="en-US" sz="1300" b="1" dirty="0" err="1">
                <a:solidFill>
                  <a:srgbClr val="C00000"/>
                </a:solidFill>
              </a:rPr>
              <a:t>sistemas</a:t>
            </a:r>
            <a:r>
              <a:rPr lang="en-US" sz="1300" dirty="0"/>
              <a:t> que </a:t>
            </a:r>
            <a:r>
              <a:rPr lang="en-US" sz="1300" dirty="0" err="1"/>
              <a:t>nos</a:t>
            </a:r>
            <a:r>
              <a:rPr lang="en-US" sz="1300" dirty="0"/>
              <a:t> </a:t>
            </a:r>
            <a:r>
              <a:rPr lang="en-US" sz="1300" dirty="0" err="1"/>
              <a:t>permiten</a:t>
            </a:r>
            <a:r>
              <a:rPr lang="en-US" sz="1300" dirty="0"/>
              <a:t> </a:t>
            </a:r>
            <a:r>
              <a:rPr lang="en-US" sz="1300" dirty="0" err="1"/>
              <a:t>ser</a:t>
            </a:r>
            <a:r>
              <a:rPr lang="en-US" sz="1300" dirty="0"/>
              <a:t> </a:t>
            </a:r>
            <a:r>
              <a:rPr lang="en-US" sz="1300" dirty="0" err="1"/>
              <a:t>exitosos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este</a:t>
            </a:r>
            <a:r>
              <a:rPr lang="en-US" sz="1300" dirty="0"/>
              <a:t> </a:t>
            </a:r>
            <a:r>
              <a:rPr lang="en-US" sz="1300" dirty="0" err="1"/>
              <a:t>negocio</a:t>
            </a:r>
            <a:r>
              <a:rPr lang="en-US" sz="1300" dirty="0"/>
              <a:t> y </a:t>
            </a:r>
            <a:r>
              <a:rPr lang="en-US" sz="1300" dirty="0" err="1"/>
              <a:t>hacerlo</a:t>
            </a:r>
            <a:r>
              <a:rPr lang="en-US" sz="1300" dirty="0"/>
              <a:t> </a:t>
            </a:r>
            <a:r>
              <a:rPr lang="en-US" sz="1300" dirty="0" err="1"/>
              <a:t>bien</a:t>
            </a:r>
            <a:r>
              <a:rPr lang="en-US" sz="1300" dirty="0"/>
              <a:t> a la </a:t>
            </a:r>
            <a:r>
              <a:rPr lang="en-US" sz="1300" dirty="0" err="1"/>
              <a:t>primera</a:t>
            </a:r>
            <a:r>
              <a:rPr lang="en-US" sz="1300" dirty="0"/>
              <a:t>. </a:t>
            </a:r>
            <a:r>
              <a:rPr lang="en-US" sz="1300" b="1" dirty="0" err="1">
                <a:solidFill>
                  <a:srgbClr val="C00000"/>
                </a:solidFill>
              </a:rPr>
              <a:t>Compartimos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activamente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nuestro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conocimiento</a:t>
            </a:r>
            <a:r>
              <a:rPr lang="en-US" sz="1300" b="1" dirty="0">
                <a:solidFill>
                  <a:srgbClr val="C00000"/>
                </a:solidFill>
              </a:rPr>
              <a:t> con </a:t>
            </a:r>
            <a:r>
              <a:rPr lang="en-US" sz="1300" b="1" dirty="0" err="1">
                <a:solidFill>
                  <a:srgbClr val="C00000"/>
                </a:solidFill>
              </a:rPr>
              <a:t>nuestros</a:t>
            </a:r>
            <a:r>
              <a:rPr lang="en-US" sz="1300" b="1" dirty="0">
                <a:solidFill>
                  <a:srgbClr val="C00000"/>
                </a:solidFill>
              </a:rPr>
              <a:t> </a:t>
            </a:r>
            <a:r>
              <a:rPr lang="en-US" sz="1300" b="1" dirty="0" err="1">
                <a:solidFill>
                  <a:srgbClr val="C00000"/>
                </a:solidFill>
              </a:rPr>
              <a:t>contratistas</a:t>
            </a:r>
            <a:r>
              <a:rPr lang="en-US" sz="1300" dirty="0"/>
              <a:t>, </a:t>
            </a:r>
            <a:r>
              <a:rPr lang="en-US" sz="1300" dirty="0" err="1"/>
              <a:t>proveyéndoles</a:t>
            </a:r>
            <a:r>
              <a:rPr lang="en-US" sz="1300" dirty="0"/>
              <a:t> la </a:t>
            </a:r>
            <a:r>
              <a:rPr lang="en-US" sz="1300" dirty="0" err="1"/>
              <a:t>información</a:t>
            </a:r>
            <a:r>
              <a:rPr lang="en-US" sz="1300" dirty="0"/>
              <a:t> </a:t>
            </a:r>
            <a:r>
              <a:rPr lang="en-US" sz="1300" dirty="0" err="1"/>
              <a:t>requerida</a:t>
            </a:r>
            <a:r>
              <a:rPr lang="en-US" sz="1300" dirty="0"/>
              <a:t> para </a:t>
            </a:r>
            <a:r>
              <a:rPr lang="en-US" sz="1300" dirty="0" err="1"/>
              <a:t>ayudarlos</a:t>
            </a:r>
            <a:r>
              <a:rPr lang="en-US" sz="1300" dirty="0"/>
              <a:t> a </a:t>
            </a:r>
            <a:r>
              <a:rPr lang="en-US" sz="1300" dirty="0" err="1"/>
              <a:t>desarrollar</a:t>
            </a:r>
            <a:r>
              <a:rPr lang="en-US" sz="1300" dirty="0"/>
              <a:t> </a:t>
            </a:r>
            <a:r>
              <a:rPr lang="en-US" sz="1300" dirty="0" err="1"/>
              <a:t>sus</a:t>
            </a:r>
            <a:r>
              <a:rPr lang="en-US" sz="1300" dirty="0"/>
              <a:t> </a:t>
            </a:r>
            <a:r>
              <a:rPr lang="en-US" sz="1300" dirty="0" err="1"/>
              <a:t>propios</a:t>
            </a:r>
            <a:r>
              <a:rPr lang="en-US" sz="1300" dirty="0"/>
              <a:t> </a:t>
            </a:r>
            <a:r>
              <a:rPr lang="en-US" sz="1300" dirty="0" err="1"/>
              <a:t>negocios</a:t>
            </a:r>
            <a:r>
              <a:rPr lang="en-US" sz="1300" dirty="0"/>
              <a:t>  y </a:t>
            </a:r>
            <a:r>
              <a:rPr lang="en-US" sz="1300" dirty="0" err="1"/>
              <a:t>crear</a:t>
            </a:r>
            <a:r>
              <a:rPr lang="en-US" sz="1300" dirty="0"/>
              <a:t> </a:t>
            </a:r>
            <a:r>
              <a:rPr lang="en-US" sz="1300" dirty="0" err="1"/>
              <a:t>éxito</a:t>
            </a:r>
            <a:r>
              <a:rPr lang="en-US" sz="1300" dirty="0"/>
              <a:t> a largo </a:t>
            </a:r>
            <a:r>
              <a:rPr lang="en-US" sz="1300" dirty="0" err="1"/>
              <a:t>plazo</a:t>
            </a:r>
            <a:r>
              <a:rPr lang="en-US" sz="1300" dirty="0"/>
              <a:t>—para </a:t>
            </a:r>
            <a:r>
              <a:rPr lang="en-US" sz="1300" dirty="0" err="1"/>
              <a:t>ellos</a:t>
            </a:r>
            <a:r>
              <a:rPr lang="en-US" sz="1300" dirty="0"/>
              <a:t> y </a:t>
            </a:r>
            <a:r>
              <a:rPr lang="en-US" sz="1300" dirty="0" err="1"/>
              <a:t>sus</a:t>
            </a:r>
            <a:r>
              <a:rPr lang="en-US" sz="1300" dirty="0"/>
              <a:t> </a:t>
            </a:r>
            <a:r>
              <a:rPr lang="en-US" sz="1300" dirty="0" err="1"/>
              <a:t>empleados</a:t>
            </a:r>
            <a:r>
              <a:rPr lang="en-US" sz="1300" dirty="0"/>
              <a:t>. El </a:t>
            </a:r>
            <a:r>
              <a:rPr lang="en-US" sz="1300" dirty="0" err="1"/>
              <a:t>hecho</a:t>
            </a:r>
            <a:r>
              <a:rPr lang="en-US" sz="1300" dirty="0"/>
              <a:t> de </a:t>
            </a:r>
            <a:r>
              <a:rPr lang="en-US" sz="1300" dirty="0" err="1"/>
              <a:t>renovar</a:t>
            </a:r>
            <a:r>
              <a:rPr lang="en-US" sz="1300" dirty="0"/>
              <a:t> </a:t>
            </a:r>
            <a:r>
              <a:rPr lang="en-US" sz="1300" dirty="0" err="1"/>
              <a:t>varias</a:t>
            </a:r>
            <a:r>
              <a:rPr lang="en-US" sz="1300" dirty="0"/>
              <a:t> casas </a:t>
            </a:r>
            <a:r>
              <a:rPr lang="en-US" sz="1300" dirty="0" err="1"/>
              <a:t>en</a:t>
            </a:r>
            <a:r>
              <a:rPr lang="en-US" sz="1300" dirty="0"/>
              <a:t> un </a:t>
            </a:r>
            <a:r>
              <a:rPr lang="en-US" sz="1300" dirty="0" err="1"/>
              <a:t>mes</a:t>
            </a:r>
            <a:r>
              <a:rPr lang="en-US" sz="1300" dirty="0"/>
              <a:t> genera </a:t>
            </a:r>
            <a:r>
              <a:rPr lang="en-US" sz="1300" dirty="0" err="1"/>
              <a:t>muchos</a:t>
            </a:r>
            <a:r>
              <a:rPr lang="en-US" sz="1300" dirty="0"/>
              <a:t> </a:t>
            </a:r>
            <a:r>
              <a:rPr lang="en-US" sz="1300" dirty="0" err="1"/>
              <a:t>clientes</a:t>
            </a:r>
            <a:r>
              <a:rPr lang="en-US" sz="1300" dirty="0"/>
              <a:t> </a:t>
            </a:r>
            <a:r>
              <a:rPr lang="en-US" sz="1300" dirty="0" err="1"/>
              <a:t>viejos</a:t>
            </a:r>
            <a:r>
              <a:rPr lang="en-US" sz="1300" dirty="0"/>
              <a:t> y </a:t>
            </a:r>
            <a:r>
              <a:rPr lang="en-US" sz="1300" dirty="0" err="1"/>
              <a:t>nuevos</a:t>
            </a:r>
            <a:r>
              <a:rPr lang="en-US" sz="1300" dirty="0"/>
              <a:t> </a:t>
            </a:r>
            <a:r>
              <a:rPr lang="en-US" sz="1300" dirty="0" err="1"/>
              <a:t>quienes</a:t>
            </a:r>
            <a:r>
              <a:rPr lang="en-US" sz="1300" dirty="0"/>
              <a:t> </a:t>
            </a:r>
            <a:r>
              <a:rPr lang="en-US" sz="1300" dirty="0" err="1"/>
              <a:t>solicitan</a:t>
            </a:r>
            <a:r>
              <a:rPr lang="en-US" sz="1300" dirty="0"/>
              <a:t> </a:t>
            </a:r>
            <a:r>
              <a:rPr lang="en-US" sz="1300" dirty="0" err="1"/>
              <a:t>consultas</a:t>
            </a:r>
            <a:r>
              <a:rPr lang="en-US" sz="1300" dirty="0"/>
              <a:t> de </a:t>
            </a:r>
            <a:r>
              <a:rPr lang="en-US" sz="1300" dirty="0" err="1"/>
              <a:t>renovacion</a:t>
            </a:r>
            <a:r>
              <a:rPr lang="en-US" sz="1300" dirty="0"/>
              <a:t> y, </a:t>
            </a:r>
            <a:r>
              <a:rPr lang="en-US" sz="1300" dirty="0" err="1"/>
              <a:t>aún</a:t>
            </a:r>
            <a:r>
              <a:rPr lang="en-US" sz="1300" dirty="0"/>
              <a:t> </a:t>
            </a:r>
            <a:r>
              <a:rPr lang="en-US" sz="1300" dirty="0" err="1"/>
              <a:t>más</a:t>
            </a:r>
            <a:r>
              <a:rPr lang="en-US" sz="1300" dirty="0"/>
              <a:t> </a:t>
            </a:r>
            <a:r>
              <a:rPr lang="en-US" sz="1300" dirty="0" err="1"/>
              <a:t>importante</a:t>
            </a:r>
            <a:r>
              <a:rPr lang="en-US" sz="1300" dirty="0"/>
              <a:t>, un “</a:t>
            </a:r>
            <a:r>
              <a:rPr lang="en-US" sz="1300" dirty="0" err="1"/>
              <a:t>Buen</a:t>
            </a:r>
            <a:r>
              <a:rPr lang="en-US" sz="1300" dirty="0"/>
              <a:t> </a:t>
            </a:r>
            <a:r>
              <a:rPr lang="en-US" sz="1300" dirty="0" err="1"/>
              <a:t>Contratista</a:t>
            </a:r>
            <a:r>
              <a:rPr lang="en-US" sz="1300" dirty="0"/>
              <a:t>”. </a:t>
            </a:r>
            <a:r>
              <a:rPr lang="en-US" sz="1300" dirty="0" err="1"/>
              <a:t>Creemos</a:t>
            </a:r>
            <a:r>
              <a:rPr lang="en-US" sz="1300" dirty="0"/>
              <a:t> de </a:t>
            </a:r>
            <a:r>
              <a:rPr lang="en-US" sz="1300" dirty="0" err="1"/>
              <a:t>todo</a:t>
            </a:r>
            <a:r>
              <a:rPr lang="en-US" sz="1300" dirty="0"/>
              <a:t> </a:t>
            </a:r>
            <a:r>
              <a:rPr lang="en-US" sz="1300" dirty="0" err="1"/>
              <a:t>corazón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recomendar</a:t>
            </a:r>
            <a:r>
              <a:rPr lang="en-US" sz="1300" dirty="0"/>
              <a:t> a las personas </a:t>
            </a:r>
            <a:r>
              <a:rPr lang="en-US" sz="1300" dirty="0" err="1"/>
              <a:t>quienes</a:t>
            </a:r>
            <a:r>
              <a:rPr lang="en-US" sz="1300" dirty="0"/>
              <a:t> </a:t>
            </a:r>
            <a:r>
              <a:rPr lang="en-US" sz="1300" dirty="0" err="1"/>
              <a:t>ayudan</a:t>
            </a:r>
            <a:r>
              <a:rPr lang="en-US" sz="1300" dirty="0"/>
              <a:t> a </a:t>
            </a:r>
            <a:r>
              <a:rPr lang="en-US" sz="1300" dirty="0" err="1"/>
              <a:t>sostener</a:t>
            </a:r>
            <a:r>
              <a:rPr lang="en-US" sz="1300" dirty="0"/>
              <a:t> </a:t>
            </a:r>
            <a:r>
              <a:rPr lang="en-US" sz="1300" dirty="0" err="1"/>
              <a:t>nuestro</a:t>
            </a:r>
            <a:r>
              <a:rPr lang="en-US" sz="1300" dirty="0"/>
              <a:t> </a:t>
            </a:r>
            <a:r>
              <a:rPr lang="en-US" sz="1300" dirty="0" err="1"/>
              <a:t>crecimiento</a:t>
            </a:r>
            <a:r>
              <a:rPr lang="en-US" sz="1300" dirty="0"/>
              <a:t> y con gusto le </a:t>
            </a:r>
            <a:r>
              <a:rPr lang="en-US" sz="1300" dirty="0" err="1"/>
              <a:t>recomendaría</a:t>
            </a:r>
            <a:r>
              <a:rPr lang="en-US" sz="1300" dirty="0"/>
              <a:t> a </a:t>
            </a:r>
            <a:r>
              <a:rPr lang="en-US" sz="1300" dirty="0" err="1"/>
              <a:t>Usted</a:t>
            </a:r>
            <a:r>
              <a:rPr lang="en-US" sz="1300" dirty="0"/>
              <a:t> y </a:t>
            </a:r>
            <a:r>
              <a:rPr lang="en-US" sz="1300" dirty="0" err="1"/>
              <a:t>su</a:t>
            </a:r>
            <a:r>
              <a:rPr lang="en-US" sz="1300" dirty="0"/>
              <a:t> </a:t>
            </a:r>
            <a:r>
              <a:rPr lang="en-US" sz="1300" dirty="0" err="1"/>
              <a:t>equipo</a:t>
            </a:r>
            <a:r>
              <a:rPr lang="en-US" sz="1300" dirty="0"/>
              <a:t>. 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  <a:spcAft>
                <a:spcPts val="334"/>
              </a:spcAft>
            </a:pPr>
            <a:endParaRPr lang="en-US" sz="1600" b="1" cap="all" dirty="0" smtClean="0"/>
          </a:p>
          <a:p>
            <a:pPr>
              <a:spcBef>
                <a:spcPts val="0"/>
              </a:spcBef>
              <a:spcAft>
                <a:spcPts val="334"/>
              </a:spcAft>
            </a:pPr>
            <a:endParaRPr lang="en-US" sz="1600" b="1" cap="all" dirty="0" smtClean="0"/>
          </a:p>
          <a:p>
            <a:pPr>
              <a:spcBef>
                <a:spcPts val="0"/>
              </a:spcBef>
              <a:spcAft>
                <a:spcPts val="334"/>
              </a:spcAft>
            </a:pPr>
            <a:endParaRPr lang="en-US" sz="1600" b="1" cap="all" dirty="0" smtClean="0"/>
          </a:p>
          <a:p>
            <a:pPr>
              <a:spcBef>
                <a:spcPts val="0"/>
              </a:spcBef>
              <a:spcAft>
                <a:spcPts val="334"/>
              </a:spcAft>
            </a:pPr>
            <a:endParaRPr lang="en-US" sz="1600" b="1" cap="all" dirty="0" smtClean="0"/>
          </a:p>
          <a:p>
            <a:pPr>
              <a:spcBef>
                <a:spcPts val="0"/>
              </a:spcBef>
              <a:spcAft>
                <a:spcPts val="334"/>
              </a:spcAft>
            </a:pPr>
            <a:endParaRPr lang="en-US" sz="1600" b="1" cap="all" dirty="0" smtClean="0"/>
          </a:p>
          <a:p>
            <a:pPr>
              <a:spcBef>
                <a:spcPts val="0"/>
              </a:spcBef>
              <a:spcAft>
                <a:spcPts val="334"/>
              </a:spcAft>
            </a:pPr>
            <a:endParaRPr lang="en-US" sz="1600" b="1" cap="all" dirty="0" smtClean="0"/>
          </a:p>
          <a:p>
            <a:pPr>
              <a:spcBef>
                <a:spcPts val="0"/>
              </a:spcBef>
              <a:spcAft>
                <a:spcPts val="334"/>
              </a:spcAft>
            </a:pPr>
            <a:endParaRPr lang="en-US" sz="1600" b="1" cap="all" dirty="0" smtClean="0"/>
          </a:p>
          <a:p>
            <a:pPr>
              <a:spcBef>
                <a:spcPts val="0"/>
              </a:spcBef>
              <a:spcAft>
                <a:spcPts val="334"/>
              </a:spcAft>
            </a:pPr>
            <a:endParaRPr lang="en-US" sz="1600" b="1" cap="all" dirty="0" smtClean="0"/>
          </a:p>
          <a:p>
            <a:pPr>
              <a:spcBef>
                <a:spcPts val="0"/>
              </a:spcBef>
              <a:spcAft>
                <a:spcPts val="334"/>
              </a:spcAft>
            </a:pPr>
            <a:endParaRPr lang="en-US" sz="1600" b="1" cap="all" dirty="0" smtClean="0"/>
          </a:p>
          <a:p>
            <a:pPr>
              <a:spcBef>
                <a:spcPts val="0"/>
              </a:spcBef>
              <a:spcAft>
                <a:spcPts val="334"/>
              </a:spcAft>
            </a:pPr>
            <a:endParaRPr lang="en-US" sz="1600" b="1" cap="all" dirty="0" smtClean="0"/>
          </a:p>
          <a:p>
            <a:pPr>
              <a:spcBef>
                <a:spcPts val="0"/>
              </a:spcBef>
              <a:spcAft>
                <a:spcPts val="334"/>
              </a:spcAft>
            </a:pPr>
            <a:endParaRPr lang="en-US" sz="1600" b="1" cap="all" dirty="0" smtClean="0"/>
          </a:p>
          <a:p>
            <a:pPr>
              <a:spcBef>
                <a:spcPts val="0"/>
              </a:spcBef>
              <a:spcAft>
                <a:spcPts val="334"/>
              </a:spcAft>
            </a:pPr>
            <a:r>
              <a:rPr lang="en-US" sz="1600" b="1" cap="all" dirty="0" smtClean="0"/>
              <a:t>FACILITAMOS </a:t>
            </a:r>
            <a:r>
              <a:rPr lang="en-US" sz="1600" b="1" cap="all" dirty="0"/>
              <a:t>SU VIDA</a:t>
            </a:r>
          </a:p>
          <a:p>
            <a:pPr>
              <a:spcBef>
                <a:spcPts val="0"/>
              </a:spcBef>
            </a:pPr>
            <a:r>
              <a:rPr lang="en-US" sz="1300" dirty="0" err="1"/>
              <a:t>Hemos</a:t>
            </a:r>
            <a:r>
              <a:rPr lang="en-US" sz="1300" dirty="0"/>
              <a:t> </a:t>
            </a:r>
            <a:r>
              <a:rPr lang="en-US" sz="1300" dirty="0" err="1"/>
              <a:t>puesto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marcha</a:t>
            </a:r>
            <a:r>
              <a:rPr lang="en-US" sz="1300" dirty="0"/>
              <a:t> un </a:t>
            </a:r>
            <a:r>
              <a:rPr lang="en-US" sz="1300" dirty="0" err="1"/>
              <a:t>sistema</a:t>
            </a:r>
            <a:r>
              <a:rPr lang="en-US" sz="1300" dirty="0"/>
              <a:t> </a:t>
            </a:r>
            <a:r>
              <a:rPr lang="en-US" sz="1300" dirty="0" err="1"/>
              <a:t>probado</a:t>
            </a:r>
            <a:r>
              <a:rPr lang="en-US" sz="1300" dirty="0"/>
              <a:t> con un </a:t>
            </a:r>
            <a:r>
              <a:rPr lang="en-US" sz="1300" dirty="0" err="1"/>
              <a:t>Objetivo</a:t>
            </a:r>
            <a:r>
              <a:rPr lang="en-US" sz="1300" dirty="0"/>
              <a:t> De </a:t>
            </a:r>
            <a:r>
              <a:rPr lang="en-US" sz="1300" dirty="0" err="1"/>
              <a:t>Trabajo</a:t>
            </a:r>
            <a:r>
              <a:rPr lang="en-US" sz="1300" dirty="0"/>
              <a:t> (</a:t>
            </a:r>
            <a:r>
              <a:rPr lang="en-US" sz="1300" dirty="0" err="1"/>
              <a:t>ODT</a:t>
            </a:r>
            <a:r>
              <a:rPr lang="en-US" sz="1300" dirty="0"/>
              <a:t>) </a:t>
            </a:r>
            <a:r>
              <a:rPr lang="en-US" sz="1300" dirty="0" err="1"/>
              <a:t>predeterminado</a:t>
            </a:r>
            <a:r>
              <a:rPr lang="en-US" sz="1300" dirty="0"/>
              <a:t> que </a:t>
            </a:r>
            <a:r>
              <a:rPr lang="en-US" sz="1300" dirty="0" err="1"/>
              <a:t>contiene</a:t>
            </a:r>
            <a:r>
              <a:rPr lang="en-US" sz="1300" dirty="0"/>
              <a:t> </a:t>
            </a:r>
            <a:r>
              <a:rPr lang="en-US" sz="1300" dirty="0" err="1"/>
              <a:t>todos</a:t>
            </a:r>
            <a:r>
              <a:rPr lang="en-US" sz="1300" dirty="0"/>
              <a:t> </a:t>
            </a:r>
            <a:r>
              <a:rPr lang="en-US" sz="1300" dirty="0" err="1"/>
              <a:t>los</a:t>
            </a:r>
            <a:r>
              <a:rPr lang="en-US" sz="1300" dirty="0"/>
              <a:t> </a:t>
            </a:r>
            <a:r>
              <a:rPr lang="en-US" sz="1300" dirty="0" err="1"/>
              <a:t>detalles</a:t>
            </a:r>
            <a:r>
              <a:rPr lang="en-US" sz="1300" dirty="0"/>
              <a:t> de las </a:t>
            </a:r>
            <a:r>
              <a:rPr lang="en-US" sz="1300" dirty="0" err="1"/>
              <a:t>renovaciones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un solo </a:t>
            </a:r>
            <a:r>
              <a:rPr lang="en-US" sz="1300" dirty="0" err="1"/>
              <a:t>lugar</a:t>
            </a:r>
            <a:r>
              <a:rPr lang="en-US" sz="1300" dirty="0"/>
              <a:t>, lo que </a:t>
            </a:r>
            <a:r>
              <a:rPr lang="en-US" sz="1300" dirty="0" err="1"/>
              <a:t>facilita</a:t>
            </a:r>
            <a:r>
              <a:rPr lang="en-US" sz="1300" dirty="0"/>
              <a:t> </a:t>
            </a:r>
            <a:r>
              <a:rPr lang="en-US" sz="1300" dirty="0" err="1"/>
              <a:t>grandemente</a:t>
            </a:r>
            <a:r>
              <a:rPr lang="en-US" sz="1300" dirty="0"/>
              <a:t> la </a:t>
            </a:r>
            <a:r>
              <a:rPr lang="en-US" sz="1300" dirty="0" err="1"/>
              <a:t>vida</a:t>
            </a:r>
            <a:r>
              <a:rPr lang="en-US" sz="1300" dirty="0"/>
              <a:t> de </a:t>
            </a:r>
            <a:r>
              <a:rPr lang="en-US" sz="1300" dirty="0" err="1"/>
              <a:t>nuestros</a:t>
            </a:r>
            <a:r>
              <a:rPr lang="en-US" sz="1300" dirty="0"/>
              <a:t> </a:t>
            </a:r>
            <a:r>
              <a:rPr lang="en-US" sz="1300" dirty="0" err="1"/>
              <a:t>contratistas</a:t>
            </a:r>
            <a:r>
              <a:rPr lang="en-US" sz="1300" dirty="0"/>
              <a:t>. </a:t>
            </a:r>
            <a:r>
              <a:rPr lang="en-US" sz="1300" dirty="0" err="1"/>
              <a:t>Seleccionamos</a:t>
            </a:r>
            <a:r>
              <a:rPr lang="en-US" sz="1300" dirty="0"/>
              <a:t> </a:t>
            </a:r>
            <a:r>
              <a:rPr lang="en-US" sz="1300" dirty="0" err="1"/>
              <a:t>todos</a:t>
            </a:r>
            <a:r>
              <a:rPr lang="en-US" sz="1300" dirty="0"/>
              <a:t> </a:t>
            </a:r>
            <a:r>
              <a:rPr lang="en-US" sz="1300" dirty="0" err="1"/>
              <a:t>los</a:t>
            </a:r>
            <a:r>
              <a:rPr lang="en-US" sz="1300" dirty="0"/>
              <a:t> </a:t>
            </a:r>
            <a:r>
              <a:rPr lang="en-US" sz="1300" dirty="0" err="1"/>
              <a:t>materiales</a:t>
            </a:r>
            <a:r>
              <a:rPr lang="en-US" sz="1300" dirty="0"/>
              <a:t> </a:t>
            </a:r>
            <a:r>
              <a:rPr lang="en-US" sz="1300" dirty="0" err="1"/>
              <a:t>destinados</a:t>
            </a:r>
            <a:r>
              <a:rPr lang="en-US" sz="1300" dirty="0"/>
              <a:t> a </a:t>
            </a:r>
            <a:r>
              <a:rPr lang="en-US" sz="1300" dirty="0" err="1"/>
              <a:t>nuestras</a:t>
            </a:r>
            <a:r>
              <a:rPr lang="en-US" sz="1300" dirty="0"/>
              <a:t> casas, y </a:t>
            </a:r>
            <a:r>
              <a:rPr lang="en-US" sz="1300" dirty="0" err="1"/>
              <a:t>desglosamos</a:t>
            </a:r>
            <a:r>
              <a:rPr lang="en-US" sz="1300" dirty="0"/>
              <a:t> </a:t>
            </a:r>
            <a:r>
              <a:rPr lang="en-US" sz="1300" dirty="0" err="1"/>
              <a:t>claramente</a:t>
            </a:r>
            <a:r>
              <a:rPr lang="en-US" sz="1300" dirty="0"/>
              <a:t> </a:t>
            </a:r>
            <a:r>
              <a:rPr lang="en-US" sz="1300" dirty="0" err="1"/>
              <a:t>todo</a:t>
            </a:r>
            <a:r>
              <a:rPr lang="en-US" sz="1300" dirty="0"/>
              <a:t> lo que </a:t>
            </a:r>
            <a:r>
              <a:rPr lang="en-US" sz="1300" dirty="0" err="1"/>
              <a:t>pedimos</a:t>
            </a:r>
            <a:r>
              <a:rPr lang="en-US" sz="1300" dirty="0"/>
              <a:t> de </a:t>
            </a:r>
            <a:r>
              <a:rPr lang="en-US" sz="1300" dirty="0" err="1"/>
              <a:t>nuestros</a:t>
            </a:r>
            <a:r>
              <a:rPr lang="en-US" sz="1300" dirty="0"/>
              <a:t> </a:t>
            </a:r>
            <a:r>
              <a:rPr lang="en-US" sz="1300" dirty="0" err="1"/>
              <a:t>contratistas</a:t>
            </a:r>
            <a:r>
              <a:rPr lang="en-US" sz="1300" dirty="0"/>
              <a:t>, para que </a:t>
            </a:r>
            <a:r>
              <a:rPr lang="en-US" sz="1300" dirty="0" err="1"/>
              <a:t>puedan</a:t>
            </a:r>
            <a:r>
              <a:rPr lang="en-US" sz="1300" dirty="0"/>
              <a:t> </a:t>
            </a:r>
            <a:r>
              <a:rPr lang="en-US" sz="1300" dirty="0" err="1"/>
              <a:t>enfocarse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hacer</a:t>
            </a:r>
            <a:r>
              <a:rPr lang="en-US" sz="1300" dirty="0"/>
              <a:t> el </a:t>
            </a:r>
            <a:r>
              <a:rPr lang="en-US" sz="1300" dirty="0" err="1"/>
              <a:t>trabajo</a:t>
            </a:r>
            <a:r>
              <a:rPr lang="en-US" sz="1300" dirty="0"/>
              <a:t> que </a:t>
            </a:r>
            <a:r>
              <a:rPr lang="en-US" sz="1300" dirty="0" err="1"/>
              <a:t>mejor</a:t>
            </a:r>
            <a:r>
              <a:rPr lang="en-US" sz="1300" dirty="0"/>
              <a:t> </a:t>
            </a:r>
            <a:r>
              <a:rPr lang="en-US" sz="1300" dirty="0" err="1"/>
              <a:t>hacen</a:t>
            </a:r>
            <a:r>
              <a:rPr lang="en-US" sz="1300" dirty="0"/>
              <a:t>—</a:t>
            </a:r>
            <a:r>
              <a:rPr lang="en-US" sz="1300" dirty="0" err="1"/>
              <a:t>por</a:t>
            </a:r>
            <a:r>
              <a:rPr lang="en-US" sz="1300" dirty="0"/>
              <a:t> </a:t>
            </a:r>
            <a:r>
              <a:rPr lang="en-US" sz="1300" dirty="0" err="1"/>
              <a:t>contrata</a:t>
            </a:r>
            <a:r>
              <a:rPr lang="en-US" sz="1300" dirty="0"/>
              <a:t>. </a:t>
            </a:r>
            <a:r>
              <a:rPr lang="en-US" sz="1300" dirty="0" err="1"/>
              <a:t>Trabajar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nuestro</a:t>
            </a:r>
            <a:r>
              <a:rPr lang="en-US" sz="1300" dirty="0"/>
              <a:t> </a:t>
            </a:r>
            <a:r>
              <a:rPr lang="en-US" sz="1300" dirty="0" err="1"/>
              <a:t>sistema</a:t>
            </a:r>
            <a:r>
              <a:rPr lang="en-US" sz="1300" dirty="0"/>
              <a:t> </a:t>
            </a:r>
            <a:r>
              <a:rPr lang="en-US" sz="1300" dirty="0" err="1"/>
              <a:t>nos</a:t>
            </a:r>
            <a:r>
              <a:rPr lang="en-US" sz="1300" dirty="0"/>
              <a:t> </a:t>
            </a:r>
            <a:r>
              <a:rPr lang="en-US" sz="1300" dirty="0" err="1"/>
              <a:t>permite</a:t>
            </a:r>
            <a:r>
              <a:rPr lang="en-US" sz="1300" dirty="0"/>
              <a:t> </a:t>
            </a:r>
            <a:r>
              <a:rPr lang="en-US" sz="1300" dirty="0" err="1"/>
              <a:t>movernos</a:t>
            </a:r>
            <a:r>
              <a:rPr lang="en-US" sz="1300" dirty="0"/>
              <a:t> de un </a:t>
            </a:r>
            <a:r>
              <a:rPr lang="en-US" sz="1300" dirty="0" err="1"/>
              <a:t>trabajo</a:t>
            </a:r>
            <a:r>
              <a:rPr lang="en-US" sz="1300" dirty="0"/>
              <a:t> a </a:t>
            </a:r>
            <a:r>
              <a:rPr lang="en-US" sz="1300" dirty="0" err="1"/>
              <a:t>otro</a:t>
            </a:r>
            <a:r>
              <a:rPr lang="en-US" sz="1300" dirty="0"/>
              <a:t>, y a </a:t>
            </a:r>
            <a:r>
              <a:rPr lang="en-US" sz="1300" dirty="0" err="1"/>
              <a:t>otro</a:t>
            </a:r>
            <a:r>
              <a:rPr lang="en-US" sz="1300" dirty="0"/>
              <a:t>, sin </a:t>
            </a:r>
            <a:r>
              <a:rPr lang="en-US" sz="1300" dirty="0" err="1"/>
              <a:t>preocuparnos</a:t>
            </a:r>
            <a:r>
              <a:rPr lang="en-US" sz="1300" dirty="0"/>
              <a:t> de </a:t>
            </a:r>
            <a:r>
              <a:rPr lang="en-US" sz="1300" dirty="0" err="1"/>
              <a:t>adónde</a:t>
            </a:r>
            <a:r>
              <a:rPr lang="en-US" sz="1300" dirty="0"/>
              <a:t> </a:t>
            </a:r>
            <a:r>
              <a:rPr lang="en-US" sz="1300" dirty="0" err="1"/>
              <a:t>venga</a:t>
            </a:r>
            <a:r>
              <a:rPr lang="en-US" sz="1300" dirty="0"/>
              <a:t> el </a:t>
            </a:r>
            <a:r>
              <a:rPr lang="en-US" sz="1300" dirty="0" err="1"/>
              <a:t>trabajo</a:t>
            </a:r>
            <a:r>
              <a:rPr lang="en-US" sz="1300" dirty="0"/>
              <a:t> </a:t>
            </a:r>
            <a:r>
              <a:rPr lang="en-US" sz="1300" dirty="0" err="1"/>
              <a:t>siguiente</a:t>
            </a:r>
            <a:r>
              <a:rPr lang="en-US" sz="1300" dirty="0"/>
              <a:t>. </a:t>
            </a:r>
            <a:r>
              <a:rPr lang="en-US" sz="1300" dirty="0" err="1"/>
              <a:t>Siempre</a:t>
            </a:r>
            <a:r>
              <a:rPr lang="en-US" sz="1300" dirty="0"/>
              <a:t> </a:t>
            </a:r>
            <a:r>
              <a:rPr lang="en-US" sz="1300" dirty="0" err="1"/>
              <a:t>escuchamos</a:t>
            </a:r>
            <a:r>
              <a:rPr lang="en-US" sz="1300" dirty="0"/>
              <a:t> de </a:t>
            </a:r>
            <a:r>
              <a:rPr lang="en-US" sz="1300" dirty="0" err="1"/>
              <a:t>nuestros</a:t>
            </a:r>
            <a:r>
              <a:rPr lang="en-US" sz="1300" dirty="0"/>
              <a:t> </a:t>
            </a:r>
            <a:r>
              <a:rPr lang="en-US" sz="1300" dirty="0" err="1"/>
              <a:t>contratistas</a:t>
            </a:r>
            <a:r>
              <a:rPr lang="en-US" sz="1300" dirty="0"/>
              <a:t> que </a:t>
            </a:r>
            <a:r>
              <a:rPr lang="en-US" sz="1300" dirty="0" err="1"/>
              <a:t>una</a:t>
            </a:r>
            <a:r>
              <a:rPr lang="en-US" sz="1300" dirty="0"/>
              <a:t> de las </a:t>
            </a:r>
            <a:r>
              <a:rPr lang="en-US" sz="1300" dirty="0" err="1"/>
              <a:t>mejores</a:t>
            </a:r>
            <a:r>
              <a:rPr lang="en-US" sz="1300" dirty="0"/>
              <a:t> </a:t>
            </a:r>
            <a:r>
              <a:rPr lang="en-US" sz="1300" dirty="0" err="1"/>
              <a:t>cosas</a:t>
            </a:r>
            <a:r>
              <a:rPr lang="en-US" sz="1300" dirty="0"/>
              <a:t> de </a:t>
            </a:r>
            <a:r>
              <a:rPr lang="en-US" sz="1300" dirty="0" err="1"/>
              <a:t>trabajar</a:t>
            </a:r>
            <a:r>
              <a:rPr lang="en-US" sz="1300" dirty="0"/>
              <a:t> con </a:t>
            </a:r>
            <a:r>
              <a:rPr lang="en-US" sz="1300" dirty="0" err="1"/>
              <a:t>MVA</a:t>
            </a:r>
            <a:r>
              <a:rPr lang="en-US" sz="1300" dirty="0"/>
              <a:t> </a:t>
            </a:r>
            <a:r>
              <a:rPr lang="en-US" sz="1300" dirty="0" err="1"/>
              <a:t>es</a:t>
            </a:r>
            <a:r>
              <a:rPr lang="en-US" sz="1300" dirty="0"/>
              <a:t> </a:t>
            </a:r>
            <a:r>
              <a:rPr lang="en-US" sz="1300" dirty="0" err="1"/>
              <a:t>como</a:t>
            </a:r>
            <a:r>
              <a:rPr lang="en-US" sz="1300" dirty="0"/>
              <a:t> </a:t>
            </a:r>
            <a:r>
              <a:rPr lang="en-US" sz="1300" dirty="0" err="1"/>
              <a:t>cada</a:t>
            </a:r>
            <a:r>
              <a:rPr lang="en-US" sz="1300" dirty="0"/>
              <a:t> </a:t>
            </a:r>
            <a:r>
              <a:rPr lang="en-US" sz="1300" dirty="0" err="1"/>
              <a:t>componente</a:t>
            </a:r>
            <a:r>
              <a:rPr lang="en-US" sz="1300" dirty="0"/>
              <a:t> del </a:t>
            </a:r>
            <a:r>
              <a:rPr lang="en-US" sz="1300" dirty="0" err="1"/>
              <a:t>ODT</a:t>
            </a:r>
            <a:r>
              <a:rPr lang="en-US" sz="1300" dirty="0"/>
              <a:t> sea </a:t>
            </a:r>
            <a:r>
              <a:rPr lang="en-US" sz="1300" dirty="0" err="1"/>
              <a:t>desglosado</a:t>
            </a:r>
            <a:r>
              <a:rPr lang="en-US" sz="1300" dirty="0"/>
              <a:t>, y </a:t>
            </a:r>
            <a:r>
              <a:rPr lang="en-US" sz="1300" dirty="0" err="1"/>
              <a:t>como</a:t>
            </a:r>
            <a:r>
              <a:rPr lang="en-US" sz="1300" dirty="0"/>
              <a:t> </a:t>
            </a:r>
            <a:r>
              <a:rPr lang="en-US" sz="1300" dirty="0" err="1"/>
              <a:t>los</a:t>
            </a:r>
            <a:r>
              <a:rPr lang="en-US" sz="1300" dirty="0"/>
              <a:t> </a:t>
            </a:r>
            <a:r>
              <a:rPr lang="en-US" sz="1300" dirty="0" err="1"/>
              <a:t>materiales</a:t>
            </a:r>
            <a:r>
              <a:rPr lang="en-US" sz="1300" dirty="0"/>
              <a:t> </a:t>
            </a:r>
            <a:r>
              <a:rPr lang="en-US" sz="1300" dirty="0" err="1"/>
              <a:t>vengan</a:t>
            </a:r>
            <a:r>
              <a:rPr lang="en-US" sz="1300" dirty="0"/>
              <a:t> con un </a:t>
            </a:r>
            <a:r>
              <a:rPr lang="en-US" sz="1300" dirty="0" err="1"/>
              <a:t>número</a:t>
            </a:r>
            <a:r>
              <a:rPr lang="en-US" sz="1300" dirty="0"/>
              <a:t> de </a:t>
            </a:r>
            <a:r>
              <a:rPr lang="en-US" sz="1300" dirty="0" err="1"/>
              <a:t>Unidad</a:t>
            </a:r>
            <a:r>
              <a:rPr lang="en-US" sz="1300" dirty="0"/>
              <a:t> de Mantenimiento de </a:t>
            </a:r>
            <a:r>
              <a:rPr lang="en-US" sz="1300" dirty="0" err="1"/>
              <a:t>Existencia</a:t>
            </a:r>
            <a:r>
              <a:rPr lang="en-US" sz="1300" dirty="0"/>
              <a:t> (SKU#), </a:t>
            </a:r>
            <a:r>
              <a:rPr lang="en-US" sz="1300" dirty="0" err="1"/>
              <a:t>incluyendo</a:t>
            </a:r>
            <a:r>
              <a:rPr lang="en-US" sz="1300" dirty="0"/>
              <a:t> </a:t>
            </a:r>
            <a:r>
              <a:rPr lang="en-US" sz="1300" dirty="0" err="1"/>
              <a:t>dónde</a:t>
            </a:r>
            <a:r>
              <a:rPr lang="en-US" sz="1300" dirty="0"/>
              <a:t> </a:t>
            </a:r>
            <a:r>
              <a:rPr lang="en-US" sz="1300" dirty="0" err="1"/>
              <a:t>comprarlos</a:t>
            </a:r>
            <a:r>
              <a:rPr lang="en-US" sz="1300" dirty="0"/>
              <a:t>. </a:t>
            </a:r>
            <a:r>
              <a:rPr lang="en-US" sz="1300" dirty="0" err="1"/>
              <a:t>Sabemos</a:t>
            </a:r>
            <a:r>
              <a:rPr lang="en-US" sz="1300" dirty="0"/>
              <a:t> que el </a:t>
            </a:r>
            <a:r>
              <a:rPr lang="en-US" sz="1300" dirty="0" err="1"/>
              <a:t>tiempo</a:t>
            </a:r>
            <a:r>
              <a:rPr lang="en-US" sz="1300" dirty="0"/>
              <a:t> </a:t>
            </a:r>
            <a:r>
              <a:rPr lang="en-US" sz="1300" dirty="0" err="1"/>
              <a:t>es</a:t>
            </a:r>
            <a:r>
              <a:rPr lang="en-US" sz="1300" dirty="0"/>
              <a:t> </a:t>
            </a:r>
            <a:r>
              <a:rPr lang="en-US" sz="1300" dirty="0" err="1"/>
              <a:t>dinero</a:t>
            </a:r>
            <a:r>
              <a:rPr lang="en-US" sz="1300" dirty="0"/>
              <a:t> para </a:t>
            </a:r>
            <a:r>
              <a:rPr lang="en-US" sz="1300" dirty="0" err="1"/>
              <a:t>ambas</a:t>
            </a:r>
            <a:r>
              <a:rPr lang="en-US" sz="1300" dirty="0"/>
              <a:t> </a:t>
            </a:r>
            <a:r>
              <a:rPr lang="en-US" sz="1300" dirty="0" err="1"/>
              <a:t>partes</a:t>
            </a:r>
            <a:r>
              <a:rPr lang="en-US" sz="1300" dirty="0"/>
              <a:t>, </a:t>
            </a:r>
            <a:r>
              <a:rPr lang="en-US" sz="1300" dirty="0" err="1"/>
              <a:t>así</a:t>
            </a:r>
            <a:r>
              <a:rPr lang="en-US" sz="1300" dirty="0"/>
              <a:t> que </a:t>
            </a:r>
            <a:r>
              <a:rPr lang="en-US" sz="1300" dirty="0" err="1"/>
              <a:t>hacemos</a:t>
            </a:r>
            <a:r>
              <a:rPr lang="en-US" sz="1300" dirty="0"/>
              <a:t> el </a:t>
            </a:r>
            <a:r>
              <a:rPr lang="en-US" sz="1300" dirty="0" err="1"/>
              <a:t>trabajo</a:t>
            </a:r>
            <a:r>
              <a:rPr lang="en-US" sz="1300" dirty="0"/>
              <a:t> extra al </a:t>
            </a:r>
            <a:r>
              <a:rPr lang="en-US" sz="1300" dirty="0" err="1"/>
              <a:t>comienzo</a:t>
            </a:r>
            <a:r>
              <a:rPr lang="en-US" sz="1300" dirty="0"/>
              <a:t> para </a:t>
            </a:r>
            <a:r>
              <a:rPr lang="en-US" sz="1300" dirty="0" err="1"/>
              <a:t>asegurar</a:t>
            </a:r>
            <a:r>
              <a:rPr lang="en-US" sz="1300" dirty="0"/>
              <a:t> de que </a:t>
            </a:r>
            <a:r>
              <a:rPr lang="en-US" sz="1300" dirty="0" err="1"/>
              <a:t>tanto</a:t>
            </a:r>
            <a:r>
              <a:rPr lang="en-US" sz="1300" dirty="0"/>
              <a:t> </a:t>
            </a:r>
            <a:r>
              <a:rPr lang="en-US" sz="1300" dirty="0" err="1"/>
              <a:t>los</a:t>
            </a:r>
            <a:r>
              <a:rPr lang="en-US" sz="1300" dirty="0"/>
              <a:t> </a:t>
            </a:r>
            <a:r>
              <a:rPr lang="en-US" sz="1300" dirty="0" err="1"/>
              <a:t>presupuestos</a:t>
            </a:r>
            <a:r>
              <a:rPr lang="en-US" sz="1300" dirty="0"/>
              <a:t> </a:t>
            </a:r>
            <a:r>
              <a:rPr lang="en-US" sz="1300" dirty="0" err="1"/>
              <a:t>como</a:t>
            </a:r>
            <a:r>
              <a:rPr lang="en-US" sz="1300" dirty="0"/>
              <a:t> las </a:t>
            </a:r>
            <a:r>
              <a:rPr lang="en-US" sz="1300" dirty="0" err="1"/>
              <a:t>fechas</a:t>
            </a:r>
            <a:r>
              <a:rPr lang="en-US" sz="1300" dirty="0"/>
              <a:t> </a:t>
            </a:r>
            <a:r>
              <a:rPr lang="en-US" sz="1300" dirty="0" err="1"/>
              <a:t>pautadas</a:t>
            </a:r>
            <a:r>
              <a:rPr lang="en-US" sz="1300" dirty="0"/>
              <a:t> </a:t>
            </a:r>
            <a:r>
              <a:rPr lang="en-US" sz="1300" dirty="0" err="1"/>
              <a:t>sean</a:t>
            </a:r>
            <a:r>
              <a:rPr lang="en-US" sz="1300" dirty="0"/>
              <a:t> </a:t>
            </a:r>
            <a:r>
              <a:rPr lang="en-US" sz="1300" dirty="0" err="1"/>
              <a:t>precisos</a:t>
            </a:r>
            <a:r>
              <a:rPr lang="en-US" sz="1300" dirty="0"/>
              <a:t>.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4989" y="9702166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5	CPCON v1 2May17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4522" y="1129241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ape Meas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908" y="4240205"/>
            <a:ext cx="3792192" cy="2451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67374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22958" y="1152445"/>
            <a:ext cx="6500989" cy="1703303"/>
          </a:xfrm>
          <a:prstGeom prst="rect">
            <a:avLst/>
          </a:prstGeom>
        </p:spPr>
        <p:txBody>
          <a:bodyPr wrap="square" lIns="101870" tIns="50935" rIns="101870" bIns="50935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Una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compañía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renovación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bienes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raíces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se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hace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una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reputación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basada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proyectos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pasados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completados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.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Cada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Proyecto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juega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un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papel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importante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establecer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mantener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estándares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elevados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que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queremos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estén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asociados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a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nuestras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propiedades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. </a:t>
            </a:r>
            <a:r>
              <a:rPr lang="en-US" sz="1300" b="1" dirty="0" err="1">
                <a:solidFill>
                  <a:srgbClr val="C00000"/>
                </a:solidFill>
                <a:latin typeface="Calibri" pitchFamily="34" charset="0"/>
              </a:rPr>
              <a:t>Establecemos</a:t>
            </a:r>
            <a:r>
              <a:rPr lang="en-US" sz="13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1300" b="1" dirty="0" err="1">
                <a:solidFill>
                  <a:srgbClr val="C00000"/>
                </a:solidFill>
                <a:latin typeface="Calibri" pitchFamily="34" charset="0"/>
              </a:rPr>
              <a:t>estándares</a:t>
            </a:r>
            <a:r>
              <a:rPr lang="en-US" sz="13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1300" b="1" dirty="0" err="1">
                <a:solidFill>
                  <a:srgbClr val="C00000"/>
                </a:solidFill>
                <a:latin typeface="Calibri" pitchFamily="34" charset="0"/>
              </a:rPr>
              <a:t>elevados</a:t>
            </a:r>
            <a:r>
              <a:rPr lang="en-US" sz="1300" b="1" dirty="0">
                <a:solidFill>
                  <a:srgbClr val="C00000"/>
                </a:solidFill>
                <a:latin typeface="Calibri" pitchFamily="34" charset="0"/>
              </a:rPr>
              <a:t> para </a:t>
            </a:r>
            <a:r>
              <a:rPr lang="en-US" sz="1300" b="1" dirty="0" err="1">
                <a:solidFill>
                  <a:srgbClr val="C00000"/>
                </a:solidFill>
                <a:latin typeface="Calibri" pitchFamily="34" charset="0"/>
              </a:rPr>
              <a:t>nuestros</a:t>
            </a:r>
            <a:r>
              <a:rPr lang="en-US" sz="13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1300" b="1" dirty="0" err="1">
                <a:solidFill>
                  <a:srgbClr val="C00000"/>
                </a:solidFill>
                <a:latin typeface="Calibri" pitchFamily="34" charset="0"/>
              </a:rPr>
              <a:t>contratistas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, lo que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nos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permite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entregar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constantemente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mejor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producto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posible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hogar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a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nuestros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clientes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a un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precio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honesto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.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las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siguientes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páginas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va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a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encontrar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uno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nuestros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proyectos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pasados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para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tener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un major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entendimiento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nuestras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expectativas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calidad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.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Nuestro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objetivo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es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crear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un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producto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que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podamos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replicar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una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otra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itchFamily="34" charset="0"/>
              </a:rPr>
              <a:t>vez</a:t>
            </a: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. </a:t>
            </a:r>
            <a:endParaRPr lang="en-US" sz="1300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65" y="373268"/>
            <a:ext cx="6873465" cy="97424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Proyecto </a:t>
            </a:r>
            <a:r>
              <a:rPr lang="en-US" dirty="0" err="1">
                <a:solidFill>
                  <a:schemeClr val="tx1"/>
                </a:solidFill>
              </a:rPr>
              <a:t>Pasado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7" name="Picture 3" descr="\\LINDAGOLDSTEIN\Users\Public\Documents\303 Wyoming\Photos\FINALS\Outside\Front\Front 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367" y="3423586"/>
            <a:ext cx="2956030" cy="19127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\\LINDAGOLDSTEIN\Users\Public\Documents\303 Wyoming\Photos\FINALS\Outside\Right side\Right side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4815" y="3432954"/>
            <a:ext cx="2926644" cy="18939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9" name="Picture 5" descr="\\LINDAGOLDSTEIN\Users\Public\Documents\303 Wyoming\Photos\FINALS\Living room\Living room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1604" y="5503522"/>
            <a:ext cx="2893062" cy="1871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\\LINDAGOLDSTEIN\Users\Public\Documents\303 Wyoming\Photos\FINALS\Living room\Living room 2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86955" y="5499059"/>
            <a:ext cx="2906853" cy="18809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/>
          <p:cNvCxnSpPr/>
          <p:nvPr/>
        </p:nvCxnSpPr>
        <p:spPr>
          <a:xfrm>
            <a:off x="508561" y="1136861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6796" y="2868168"/>
            <a:ext cx="3789531" cy="349086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sz="1600" b="1" dirty="0" err="1"/>
              <a:t>EJEMPLO</a:t>
            </a:r>
            <a:r>
              <a:rPr lang="en-US" sz="1600" b="1" dirty="0"/>
              <a:t>: Wyoming Ave, Wilmington, DE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70380" y="3143252"/>
            <a:ext cx="657776" cy="302920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sz="1300" b="1" dirty="0"/>
              <a:t>ANTES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57064" y="3109724"/>
            <a:ext cx="826092" cy="302920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sz="1300" b="1" dirty="0" err="1"/>
              <a:t>DESPUÉS</a:t>
            </a:r>
            <a:endParaRPr lang="en-US" sz="1300" b="1" dirty="0"/>
          </a:p>
        </p:txBody>
      </p:sp>
      <p:pic>
        <p:nvPicPr>
          <p:cNvPr id="17" name="Picture 5" descr="\\LINDAGOLDSTEIN\Users\Public\Documents\303 Wyoming\Photos\FINALS\Dining room\Dining room 2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6045" y="7579657"/>
            <a:ext cx="2950633" cy="19092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6" descr="\\LINDAGOLDSTEIN\Users\Public\Documents\303 Wyoming\Photos\FINALS\Dining room\Dining room 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8173" y="7584605"/>
            <a:ext cx="2935341" cy="18993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241809" y="9618346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6	CPCON v1 2May17</a:t>
            </a:r>
          </a:p>
        </p:txBody>
      </p:sp>
    </p:spTree>
    <p:extLst>
      <p:ext uri="{BB962C8B-B14F-4D97-AF65-F5344CB8AC3E}">
        <p14:creationId xmlns:p14="http://schemas.microsoft.com/office/powerpoint/2010/main" xmlns="" val="964942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705" y="373268"/>
            <a:ext cx="6873465" cy="974240"/>
          </a:xfrm>
        </p:spPr>
        <p:txBody>
          <a:bodyPr/>
          <a:lstStyle/>
          <a:p>
            <a:pPr algn="r"/>
            <a:r>
              <a:rPr lang="en-US" dirty="0"/>
              <a:t>Proyecto </a:t>
            </a:r>
            <a:r>
              <a:rPr lang="en-US" dirty="0" err="1"/>
              <a:t>Pasado</a:t>
            </a:r>
            <a:r>
              <a:rPr lang="en-US" dirty="0"/>
              <a:t> – </a:t>
            </a:r>
            <a:r>
              <a:rPr lang="en-US" dirty="0" err="1"/>
              <a:t>Parte</a:t>
            </a:r>
            <a:r>
              <a:rPr lang="en-US" dirty="0"/>
              <a:t> 2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 descr="\\LINDAGOLDSTEIN\Users\Public\Documents\303 Wyoming\Photos\FINALS\Kitchen\Kitchen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4711" y="3778535"/>
            <a:ext cx="2968625" cy="1920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 descr="\\LINDAGOLDSTEIN\Users\Public\Documents\303 Wyoming\Photos\FINALS\Kitchen\Kitchen 49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2566" y="3778535"/>
            <a:ext cx="2963956" cy="1920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7" descr="\\LINDAGOLDSTEIN\Users\Public\Documents\303 Wyoming\Photos\FINALS\Kitchen\Kitchen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6300" y="1709231"/>
            <a:ext cx="2925444" cy="18929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8" descr="\\LINDAGOLDSTEIN\Users\Public\Documents\303 Wyoming\Photos\FINALS\Kitchen\Kitchen 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46422" y="1705737"/>
            <a:ext cx="2936240" cy="1899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/>
          <p:cNvCxnSpPr/>
          <p:nvPr/>
        </p:nvCxnSpPr>
        <p:spPr>
          <a:xfrm>
            <a:off x="527753" y="1163531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9" descr="\\LINDAGOLDSTEIN\Users\Public\Documents\303 Wyoming\Photos\FINALS\Master bath\Master bath 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5442" y="5893796"/>
            <a:ext cx="2313283" cy="33678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0" descr="\\LINDAGOLDSTEIN\Users\Public\Documents\303 Wyoming\Photos\FINALS\Master bath\Master bath 37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1640" y="5892662"/>
            <a:ext cx="2316385" cy="33701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1856740" y="1383032"/>
            <a:ext cx="657776" cy="302920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sz="1300" b="1" dirty="0"/>
              <a:t>ANTES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43424" y="1349504"/>
            <a:ext cx="826092" cy="302920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sz="1300" b="1" dirty="0" err="1"/>
              <a:t>DESPUÉS</a:t>
            </a:r>
            <a:endParaRPr lang="en-US" sz="13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59081" y="9702166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7	CPCON v1 2May17</a:t>
            </a:r>
          </a:p>
        </p:txBody>
      </p:sp>
    </p:spTree>
    <p:extLst>
      <p:ext uri="{BB962C8B-B14F-4D97-AF65-F5344CB8AC3E}">
        <p14:creationId xmlns:p14="http://schemas.microsoft.com/office/powerpoint/2010/main" xmlns="" val="964942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315" y="373268"/>
            <a:ext cx="6873465" cy="974240"/>
          </a:xfrm>
        </p:spPr>
        <p:txBody>
          <a:bodyPr>
            <a:noAutofit/>
          </a:bodyPr>
          <a:lstStyle/>
          <a:p>
            <a:r>
              <a:rPr lang="en-US" sz="3100" dirty="0"/>
              <a:t>Como </a:t>
            </a:r>
            <a:r>
              <a:rPr lang="en-US" sz="3100" dirty="0" err="1"/>
              <a:t>Operamos</a:t>
            </a:r>
            <a:r>
              <a:rPr lang="en-US" sz="3100" dirty="0"/>
              <a:t>: 6 </a:t>
            </a:r>
            <a:r>
              <a:rPr lang="en-US" sz="3100" dirty="0" err="1"/>
              <a:t>Documentos</a:t>
            </a:r>
            <a:r>
              <a:rPr lang="en-US" sz="3100" dirty="0"/>
              <a:t> </a:t>
            </a:r>
            <a:r>
              <a:rPr lang="en-US" sz="3100" dirty="0" err="1"/>
              <a:t>Críticos</a:t>
            </a:r>
            <a:endParaRPr lang="en-US" sz="3100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22724" y="1392378"/>
                <a:ext cx="6617404" cy="1853012"/>
              </a:xfrm>
            </p:spPr>
            <p:txBody>
              <a:bodyPr>
                <a:no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300" dirty="0" err="1"/>
                  <a:t>Somos</a:t>
                </a:r>
                <a:r>
                  <a:rPr lang="en-US" sz="1300" dirty="0"/>
                  <a:t> </a:t>
                </a:r>
                <a:r>
                  <a:rPr lang="en-US" sz="1300" b="1" dirty="0" err="1">
                    <a:solidFill>
                      <a:srgbClr val="C00000"/>
                    </a:solidFill>
                  </a:rPr>
                  <a:t>profesionales</a:t>
                </a:r>
                <a:r>
                  <a:rPr lang="en-US" sz="1300" b="1" dirty="0">
                    <a:solidFill>
                      <a:srgbClr val="C00000"/>
                    </a:solidFill>
                  </a:rPr>
                  <a:t> de </a:t>
                </a:r>
                <a:r>
                  <a:rPr lang="en-US" sz="1300" b="1" dirty="0" err="1">
                    <a:solidFill>
                      <a:srgbClr val="C00000"/>
                    </a:solidFill>
                  </a:rPr>
                  <a:t>bienes</a:t>
                </a:r>
                <a:r>
                  <a:rPr lang="en-US" sz="1300" b="1" dirty="0">
                    <a:solidFill>
                      <a:srgbClr val="C00000"/>
                    </a:solidFill>
                  </a:rPr>
                  <a:t> </a:t>
                </a:r>
                <a:r>
                  <a:rPr lang="en-US" sz="1300" b="1" dirty="0" err="1">
                    <a:solidFill>
                      <a:srgbClr val="C00000"/>
                    </a:solidFill>
                  </a:rPr>
                  <a:t>raíces</a:t>
                </a:r>
                <a:r>
                  <a:rPr lang="en-US" sz="1300" b="1" dirty="0">
                    <a:solidFill>
                      <a:srgbClr val="C00000"/>
                    </a:solidFill>
                  </a:rPr>
                  <a:t> </a:t>
                </a:r>
                <a:r>
                  <a:rPr lang="en-US" sz="1300" b="1" dirty="0" err="1">
                    <a:solidFill>
                      <a:srgbClr val="C00000"/>
                    </a:solidFill>
                  </a:rPr>
                  <a:t>experimentados</a:t>
                </a:r>
                <a:r>
                  <a:rPr lang="en-US" sz="1300" b="1" dirty="0">
                    <a:solidFill>
                      <a:srgbClr val="C00000"/>
                    </a:solidFill>
                  </a:rPr>
                  <a:t>, con </a:t>
                </a:r>
                <a:r>
                  <a:rPr lang="en-US" sz="1300" b="1" dirty="0" err="1">
                    <a:solidFill>
                      <a:srgbClr val="C00000"/>
                    </a:solidFill>
                  </a:rPr>
                  <a:t>ética</a:t>
                </a:r>
                <a:r>
                  <a:rPr lang="en-US" sz="1300" dirty="0"/>
                  <a:t>, con un </a:t>
                </a:r>
                <a:r>
                  <a:rPr lang="en-US" sz="1300" dirty="0" err="1"/>
                  <a:t>nivel</a:t>
                </a:r>
                <a:r>
                  <a:rPr lang="en-US" sz="1300" dirty="0"/>
                  <a:t> de </a:t>
                </a:r>
                <a:r>
                  <a:rPr lang="en-US" sz="1300" dirty="0" err="1"/>
                  <a:t>organización</a:t>
                </a:r>
                <a:r>
                  <a:rPr lang="en-US" sz="1300" dirty="0"/>
                  <a:t> </a:t>
                </a:r>
                <a:r>
                  <a:rPr lang="en-US" sz="1300" dirty="0" err="1"/>
                  <a:t>muy</a:t>
                </a:r>
                <a:r>
                  <a:rPr lang="en-US" sz="1300" dirty="0"/>
                  <a:t> </a:t>
                </a:r>
                <a:r>
                  <a:rPr lang="en-US" sz="1300" dirty="0" err="1"/>
                  <a:t>elevado</a:t>
                </a:r>
                <a:r>
                  <a:rPr lang="en-US" sz="1300" dirty="0"/>
                  <a:t> </a:t>
                </a:r>
                <a:r>
                  <a:rPr lang="en-US" sz="1300" dirty="0" err="1"/>
                  <a:t>como</a:t>
                </a:r>
                <a:r>
                  <a:rPr lang="en-US" sz="1300" dirty="0"/>
                  <a:t> </a:t>
                </a:r>
                <a:r>
                  <a:rPr lang="en-US" sz="1300" dirty="0" err="1"/>
                  <a:t>resultado</a:t>
                </a:r>
                <a:r>
                  <a:rPr lang="en-US" sz="1300" dirty="0"/>
                  <a:t> de un </a:t>
                </a:r>
                <a:r>
                  <a:rPr lang="en-US" sz="1300" dirty="0" err="1"/>
                  <a:t>sistema</a:t>
                </a:r>
                <a:r>
                  <a:rPr lang="en-US" sz="1300" dirty="0"/>
                  <a:t> </a:t>
                </a:r>
                <a:r>
                  <a:rPr lang="en-US" sz="1300" dirty="0" err="1"/>
                  <a:t>probado</a:t>
                </a:r>
                <a:r>
                  <a:rPr lang="en-US" sz="1300" dirty="0"/>
                  <a:t> que </a:t>
                </a:r>
                <a:r>
                  <a:rPr lang="en-US" sz="1300" dirty="0" err="1"/>
                  <a:t>usamos</a:t>
                </a:r>
                <a:r>
                  <a:rPr lang="en-US" sz="1300" dirty="0"/>
                  <a:t> para </a:t>
                </a:r>
                <a:r>
                  <a:rPr lang="en-US" sz="1300" dirty="0" err="1"/>
                  <a:t>darle</a:t>
                </a:r>
                <a:r>
                  <a:rPr lang="en-US" sz="1300" dirty="0"/>
                  <a:t> </a:t>
                </a:r>
                <a:r>
                  <a:rPr lang="en-US" sz="1300" dirty="0" err="1"/>
                  <a:t>seguimiento</a:t>
                </a:r>
                <a:r>
                  <a:rPr lang="en-US" sz="1300" dirty="0"/>
                  <a:t> a </a:t>
                </a:r>
                <a:r>
                  <a:rPr lang="en-US" sz="1300" dirty="0" err="1"/>
                  <a:t>nuestros</a:t>
                </a:r>
                <a:r>
                  <a:rPr lang="en-US" sz="1300" dirty="0"/>
                  <a:t> </a:t>
                </a:r>
                <a:r>
                  <a:rPr lang="en-US" sz="1300" dirty="0" err="1"/>
                  <a:t>proyectos</a:t>
                </a:r>
                <a:r>
                  <a:rPr lang="en-US" sz="1300" dirty="0"/>
                  <a:t>. Nuestra </a:t>
                </a:r>
                <a:r>
                  <a:rPr lang="en-US" sz="1300" dirty="0" err="1"/>
                  <a:t>estrategia</a:t>
                </a:r>
                <a:r>
                  <a:rPr lang="en-US" sz="1300" dirty="0"/>
                  <a:t> </a:t>
                </a:r>
                <a:r>
                  <a:rPr lang="en-US" sz="1300" dirty="0" err="1"/>
                  <a:t>facilita</a:t>
                </a:r>
                <a:r>
                  <a:rPr lang="en-US" sz="1300" dirty="0"/>
                  <a:t> la </a:t>
                </a:r>
                <a:r>
                  <a:rPr lang="en-US" sz="1300" dirty="0" err="1"/>
                  <a:t>vida</a:t>
                </a:r>
                <a:r>
                  <a:rPr lang="en-US" sz="1300" dirty="0"/>
                  <a:t> de </a:t>
                </a:r>
                <a:r>
                  <a:rPr lang="en-US" sz="1300" dirty="0" err="1"/>
                  <a:t>nuestros</a:t>
                </a:r>
                <a:r>
                  <a:rPr lang="en-US" sz="1300" dirty="0"/>
                  <a:t> </a:t>
                </a:r>
                <a:r>
                  <a:rPr lang="en-US" sz="1300" dirty="0" err="1"/>
                  <a:t>contratistas</a:t>
                </a:r>
                <a:r>
                  <a:rPr lang="en-US" sz="1300" dirty="0"/>
                  <a:t> </a:t>
                </a:r>
                <a:r>
                  <a:rPr lang="en-US" sz="1300" dirty="0" err="1"/>
                  <a:t>en</a:t>
                </a:r>
                <a:r>
                  <a:rPr lang="en-US" sz="1300" dirty="0"/>
                  <a:t> </a:t>
                </a:r>
                <a:r>
                  <a:rPr lang="en-US" sz="1300" dirty="0" err="1"/>
                  <a:t>cuanto</a:t>
                </a:r>
                <a:r>
                  <a:rPr lang="en-US" sz="1300" dirty="0"/>
                  <a:t> </a:t>
                </a:r>
                <a:r>
                  <a:rPr lang="en-US" sz="1300" dirty="0" err="1"/>
                  <a:t>todo</a:t>
                </a:r>
                <a:r>
                  <a:rPr lang="en-US" sz="1300" dirty="0"/>
                  <a:t> se </a:t>
                </a:r>
                <a:r>
                  <a:rPr lang="en-US" sz="1300" dirty="0" err="1"/>
                  <a:t>desglosa</a:t>
                </a:r>
                <a:r>
                  <a:rPr lang="en-US" sz="1300" dirty="0"/>
                  <a:t> </a:t>
                </a:r>
                <a:r>
                  <a:rPr lang="en-US" sz="1300" dirty="0" err="1"/>
                  <a:t>claramente</a:t>
                </a:r>
                <a:r>
                  <a:rPr lang="en-US" sz="1300" dirty="0"/>
                  <a:t>, </a:t>
                </a:r>
                <a:r>
                  <a:rPr lang="en-US" sz="1300" dirty="0" err="1"/>
                  <a:t>asegurando</a:t>
                </a:r>
                <a:r>
                  <a:rPr lang="en-US" sz="1300" dirty="0"/>
                  <a:t> de que </a:t>
                </a:r>
                <a:r>
                  <a:rPr lang="en-US" sz="1300" dirty="0" err="1"/>
                  <a:t>todo</a:t>
                </a:r>
                <a:r>
                  <a:rPr lang="en-US" sz="1300" dirty="0"/>
                  <a:t> el </a:t>
                </a:r>
                <a:r>
                  <a:rPr lang="en-US" sz="1300" dirty="0" err="1"/>
                  <a:t>mundo</a:t>
                </a:r>
                <a:r>
                  <a:rPr lang="en-US" sz="1300" dirty="0"/>
                  <a:t> </a:t>
                </a:r>
                <a:r>
                  <a:rPr lang="en-US" sz="1300" dirty="0" err="1"/>
                  <a:t>esté</a:t>
                </a:r>
                <a:r>
                  <a:rPr lang="en-US" sz="1300" dirty="0"/>
                  <a:t> </a:t>
                </a:r>
                <a:r>
                  <a:rPr lang="en-US" sz="1300" dirty="0" err="1"/>
                  <a:t>en</a:t>
                </a:r>
                <a:r>
                  <a:rPr lang="en-US" sz="1300" dirty="0"/>
                  <a:t> la </a:t>
                </a:r>
                <a:r>
                  <a:rPr lang="en-US" sz="1300" dirty="0" err="1"/>
                  <a:t>misma</a:t>
                </a:r>
                <a:r>
                  <a:rPr lang="en-US" sz="1300" dirty="0"/>
                  <a:t> </a:t>
                </a:r>
                <a:r>
                  <a:rPr lang="en-US" sz="1300" dirty="0" err="1"/>
                  <a:t>página</a:t>
                </a:r>
                <a:r>
                  <a:rPr lang="en-US" sz="1300" dirty="0"/>
                  <a:t> </a:t>
                </a:r>
                <a:r>
                  <a:rPr lang="en-US" sz="1300" dirty="0" err="1"/>
                  <a:t>desde</a:t>
                </a:r>
                <a:r>
                  <a:rPr lang="en-US" sz="1300" dirty="0"/>
                  <a:t> el </a:t>
                </a:r>
                <a:r>
                  <a:rPr lang="en-US" sz="1300" dirty="0" err="1"/>
                  <a:t>comienzo</a:t>
                </a:r>
                <a:r>
                  <a:rPr lang="en-US" sz="1300" dirty="0"/>
                  <a:t>. </a:t>
                </a:r>
                <a:r>
                  <a:rPr lang="en-US" sz="1300" dirty="0" err="1"/>
                  <a:t>Usted</a:t>
                </a:r>
                <a:r>
                  <a:rPr lang="en-US" sz="1300" dirty="0"/>
                  <a:t> </a:t>
                </a:r>
                <a:r>
                  <a:rPr lang="en-US" sz="1300" dirty="0" err="1"/>
                  <a:t>puede</a:t>
                </a:r>
                <a:r>
                  <a:rPr lang="en-US" sz="1300" dirty="0"/>
                  <a:t> </a:t>
                </a:r>
                <a:r>
                  <a:rPr lang="en-US" sz="1300" dirty="0" err="1"/>
                  <a:t>enfocarse</a:t>
                </a:r>
                <a:r>
                  <a:rPr lang="en-US" sz="1300" dirty="0"/>
                  <a:t> </a:t>
                </a:r>
                <a:r>
                  <a:rPr lang="en-US" sz="1300" dirty="0" err="1"/>
                  <a:t>en</a:t>
                </a:r>
                <a:r>
                  <a:rPr lang="en-US" sz="1300" dirty="0"/>
                  <a:t> lo que </a:t>
                </a:r>
                <a:r>
                  <a:rPr lang="en-US" sz="1300" dirty="0" err="1"/>
                  <a:t>mejor</a:t>
                </a:r>
                <a:r>
                  <a:rPr lang="en-US" sz="1300" dirty="0"/>
                  <a:t> </a:t>
                </a:r>
                <a:r>
                  <a:rPr lang="en-US" sz="1300" dirty="0" err="1"/>
                  <a:t>hace</a:t>
                </a:r>
                <a:r>
                  <a:rPr lang="en-US" sz="1300" dirty="0"/>
                  <a:t>—</a:t>
                </a:r>
                <a:r>
                  <a:rPr lang="en-US" sz="1300" dirty="0" err="1"/>
                  <a:t>contratas</a:t>
                </a:r>
                <a:r>
                  <a:rPr lang="en-US" sz="1300" dirty="0"/>
                  <a:t>—y </a:t>
                </a:r>
                <a:r>
                  <a:rPr lang="en-US" sz="1300" dirty="0" err="1"/>
                  <a:t>nosotros</a:t>
                </a:r>
                <a:r>
                  <a:rPr lang="en-US" sz="1300" dirty="0"/>
                  <a:t> </a:t>
                </a:r>
                <a:r>
                  <a:rPr lang="en-US" sz="1300" dirty="0" err="1"/>
                  <a:t>nos</a:t>
                </a:r>
                <a:r>
                  <a:rPr lang="en-US" sz="1300" dirty="0"/>
                  <a:t> </a:t>
                </a:r>
                <a:r>
                  <a:rPr lang="en-US" sz="1300" dirty="0" err="1"/>
                  <a:t>enfocamos</a:t>
                </a:r>
                <a:r>
                  <a:rPr lang="en-US" sz="1300" dirty="0"/>
                  <a:t> </a:t>
                </a:r>
                <a:r>
                  <a:rPr lang="en-US" sz="1300" dirty="0" err="1"/>
                  <a:t>en</a:t>
                </a:r>
                <a:r>
                  <a:rPr lang="en-US" sz="1300" dirty="0"/>
                  <a:t> </a:t>
                </a:r>
                <a:r>
                  <a:rPr lang="en-US" sz="1300" dirty="0" err="1"/>
                  <a:t>encontrar</a:t>
                </a:r>
                <a:r>
                  <a:rPr lang="en-US" sz="1300" dirty="0"/>
                  <a:t> m</a:t>
                </a:r>
                <a14:m>
                  <m:oMath xmlns:m="http://schemas.openxmlformats.org/officeDocument/2006/math">
                    <m:r>
                      <a:rPr lang="en-US" sz="1300" i="1" dirty="0" smtClean="0">
                        <a:latin typeface="Cambria Math" panose="02040503050406030204" pitchFamily="18" charset="0"/>
                      </a:rPr>
                      <m:t>á</m:t>
                    </m:r>
                  </m:oMath>
                </a14:m>
                <a:r>
                  <a:rPr lang="en-US" sz="1300" dirty="0"/>
                  <a:t>s casas </a:t>
                </a:r>
                <a:r>
                  <a:rPr lang="en-US" sz="1300" dirty="0" err="1"/>
                  <a:t>por</a:t>
                </a:r>
                <a:r>
                  <a:rPr lang="en-US" sz="1300" dirty="0"/>
                  <a:t> </a:t>
                </a:r>
                <a:r>
                  <a:rPr lang="en-US" sz="1300" dirty="0" err="1"/>
                  <a:t>renovar</a:t>
                </a:r>
                <a:r>
                  <a:rPr lang="en-US" sz="1300" dirty="0"/>
                  <a:t>.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300" dirty="0"/>
                  <a:t> 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300" dirty="0"/>
                  <a:t>Hay </a:t>
                </a:r>
                <a:r>
                  <a:rPr lang="en-US" sz="1300" b="1" dirty="0">
                    <a:solidFill>
                      <a:srgbClr val="C00000"/>
                    </a:solidFill>
                  </a:rPr>
                  <a:t>6 </a:t>
                </a:r>
                <a:r>
                  <a:rPr lang="en-US" sz="1300" b="1" dirty="0" err="1">
                    <a:solidFill>
                      <a:srgbClr val="C00000"/>
                    </a:solidFill>
                  </a:rPr>
                  <a:t>documentos</a:t>
                </a:r>
                <a:r>
                  <a:rPr lang="en-US" sz="1300" b="1" dirty="0">
                    <a:solidFill>
                      <a:srgbClr val="C00000"/>
                    </a:solidFill>
                  </a:rPr>
                  <a:t> </a:t>
                </a:r>
                <a:r>
                  <a:rPr lang="en-US" sz="1300" b="1" dirty="0" err="1">
                    <a:solidFill>
                      <a:srgbClr val="C00000"/>
                    </a:solidFill>
                  </a:rPr>
                  <a:t>críticos</a:t>
                </a:r>
                <a:r>
                  <a:rPr lang="en-US" sz="1300" b="1" dirty="0">
                    <a:solidFill>
                      <a:srgbClr val="C00000"/>
                    </a:solidFill>
                  </a:rPr>
                  <a:t> </a:t>
                </a:r>
                <a:r>
                  <a:rPr lang="en-US" sz="1300" dirty="0"/>
                  <a:t>que </a:t>
                </a:r>
                <a:r>
                  <a:rPr lang="en-US" sz="1300" dirty="0" err="1"/>
                  <a:t>requerimos</a:t>
                </a:r>
                <a:r>
                  <a:rPr lang="en-US" sz="1300" dirty="0"/>
                  <a:t> </a:t>
                </a:r>
                <a:r>
                  <a:rPr lang="en-US" sz="1300" dirty="0" err="1"/>
                  <a:t>en</a:t>
                </a:r>
                <a:r>
                  <a:rPr lang="en-US" sz="1300" dirty="0"/>
                  <a:t> </a:t>
                </a:r>
                <a:r>
                  <a:rPr lang="en-US" sz="1300" dirty="0" err="1"/>
                  <a:t>todos</a:t>
                </a:r>
                <a:r>
                  <a:rPr lang="en-US" sz="1300" dirty="0"/>
                  <a:t> </a:t>
                </a:r>
                <a:r>
                  <a:rPr lang="en-US" sz="1300" dirty="0" err="1"/>
                  <a:t>nuestros</a:t>
                </a:r>
                <a:r>
                  <a:rPr lang="en-US" sz="1300" dirty="0"/>
                  <a:t> </a:t>
                </a:r>
                <a:r>
                  <a:rPr lang="en-US" sz="1300" dirty="0" err="1"/>
                  <a:t>proyectos</a:t>
                </a:r>
                <a:r>
                  <a:rPr lang="en-US" sz="1300" dirty="0"/>
                  <a:t>. Para </a:t>
                </a:r>
                <a:r>
                  <a:rPr lang="en-US" sz="1300" dirty="0" err="1"/>
                  <a:t>trabajar</a:t>
                </a:r>
                <a:r>
                  <a:rPr lang="en-US" sz="1300" dirty="0"/>
                  <a:t> con </a:t>
                </a:r>
                <a:r>
                  <a:rPr lang="en-US" sz="1300" dirty="0" err="1"/>
                  <a:t>nosotros</a:t>
                </a:r>
                <a:r>
                  <a:rPr lang="en-US" sz="1300" dirty="0"/>
                  <a:t>, </a:t>
                </a:r>
                <a:r>
                  <a:rPr lang="en-US" sz="1300" dirty="0" err="1"/>
                  <a:t>debe</a:t>
                </a:r>
                <a:r>
                  <a:rPr lang="en-US" sz="1300" dirty="0"/>
                  <a:t> </a:t>
                </a:r>
                <a:r>
                  <a:rPr lang="en-US" sz="1300" dirty="0" err="1"/>
                  <a:t>completarlos</a:t>
                </a:r>
                <a:r>
                  <a:rPr lang="en-US" sz="1300" dirty="0"/>
                  <a:t>.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300" b="1" dirty="0"/>
                  <a:t> </a:t>
                </a:r>
              </a:p>
              <a:p>
                <a:pPr>
                  <a:spcBef>
                    <a:spcPts val="0"/>
                  </a:spcBef>
                </a:pPr>
                <a:endParaRPr lang="en-US" sz="1300" dirty="0"/>
              </a:p>
              <a:p>
                <a:pPr>
                  <a:spcBef>
                    <a:spcPts val="0"/>
                  </a:spcBef>
                </a:pPr>
                <a:r>
                  <a:rPr lang="en-US" sz="1300" b="1" dirty="0"/>
                  <a:t> </a:t>
                </a:r>
                <a:endParaRPr lang="en-US" sz="1300" dirty="0"/>
              </a:p>
              <a:p>
                <a:pPr>
                  <a:spcBef>
                    <a:spcPts val="0"/>
                  </a:spcBef>
                </a:pPr>
                <a:endParaRPr lang="en-US" sz="13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2724" y="1392378"/>
                <a:ext cx="6617404" cy="1853012"/>
              </a:xfrm>
              <a:blipFill>
                <a:blip r:embed="rId2"/>
                <a:stretch>
                  <a:fillRect b="-4276"/>
                </a:stretch>
              </a:blipFill>
            </p:spPr>
            <p:txBody>
              <a:bodyPr/>
              <a:lstStyle/>
              <a:p>
                <a:r>
                  <a:rPr lang="es-D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110683" y="3787726"/>
            <a:ext cx="3864289" cy="349086"/>
          </a:xfrm>
          <a:prstGeom prst="rect">
            <a:avLst/>
          </a:prstGeom>
          <a:solidFill>
            <a:srgbClr val="DDD9C3"/>
          </a:solidFill>
          <a:ln>
            <a:solidFill>
              <a:srgbClr val="960000"/>
            </a:solidFill>
          </a:ln>
        </p:spPr>
        <p:txBody>
          <a:bodyPr wrap="square" lIns="101870" tIns="50935" rIns="101870" bIns="50935" rtlCol="0">
            <a:spAutoFit/>
          </a:bodyPr>
          <a:lstStyle/>
          <a:p>
            <a:pPr algn="ctr"/>
            <a:r>
              <a:rPr lang="en-US" sz="1600" b="1" dirty="0" err="1"/>
              <a:t>Contrato</a:t>
            </a:r>
            <a:r>
              <a:rPr lang="en-US" sz="1600" b="1" dirty="0"/>
              <a:t> de </a:t>
            </a:r>
            <a:r>
              <a:rPr lang="en-US" sz="1600" b="1" dirty="0" err="1"/>
              <a:t>Contratista</a:t>
            </a:r>
            <a:r>
              <a:rPr lang="en-US" sz="1600" b="1" dirty="0"/>
              <a:t> Independiente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10683" y="4405899"/>
            <a:ext cx="3864289" cy="349098"/>
          </a:xfrm>
          <a:prstGeom prst="rect">
            <a:avLst/>
          </a:prstGeom>
          <a:solidFill>
            <a:srgbClr val="DDD9C3"/>
          </a:solidFill>
          <a:ln>
            <a:solidFill>
              <a:srgbClr val="960000"/>
            </a:solidFill>
          </a:ln>
        </p:spPr>
        <p:txBody>
          <a:bodyPr wrap="square" lIns="101870" tIns="50935" rIns="101870" bIns="50935" rtlCol="0">
            <a:spAutoFit/>
          </a:bodyPr>
          <a:lstStyle/>
          <a:p>
            <a:pPr algn="ctr"/>
            <a:r>
              <a:rPr lang="en-US" sz="1600" b="1" dirty="0" err="1"/>
              <a:t>Anexo</a:t>
            </a:r>
            <a:r>
              <a:rPr lang="en-US" sz="1600" b="1" dirty="0"/>
              <a:t> A – </a:t>
            </a:r>
            <a:r>
              <a:rPr lang="en-US" sz="1600" b="1" dirty="0" err="1"/>
              <a:t>Objetivo</a:t>
            </a:r>
            <a:r>
              <a:rPr lang="en-US" sz="1600" b="1" dirty="0"/>
              <a:t> de </a:t>
            </a:r>
            <a:r>
              <a:rPr lang="en-US" sz="1600" b="1" dirty="0" err="1"/>
              <a:t>Trabajo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10683" y="5024071"/>
            <a:ext cx="3864289" cy="349098"/>
          </a:xfrm>
          <a:prstGeom prst="rect">
            <a:avLst/>
          </a:prstGeom>
          <a:solidFill>
            <a:srgbClr val="DDD9C3"/>
          </a:solidFill>
          <a:ln>
            <a:solidFill>
              <a:srgbClr val="960000"/>
            </a:solidFill>
          </a:ln>
        </p:spPr>
        <p:txBody>
          <a:bodyPr wrap="square" lIns="101870" tIns="50935" rIns="101870" bIns="50935" rtlCol="0">
            <a:spAutoFit/>
          </a:bodyPr>
          <a:lstStyle/>
          <a:p>
            <a:pPr algn="ctr"/>
            <a:r>
              <a:rPr lang="en-US" sz="1600" b="1" dirty="0" err="1"/>
              <a:t>Anexo</a:t>
            </a:r>
            <a:r>
              <a:rPr lang="en-US" sz="1600" b="1" dirty="0"/>
              <a:t> B – </a:t>
            </a:r>
            <a:r>
              <a:rPr lang="en-US" sz="1600" b="1" dirty="0" err="1"/>
              <a:t>Calendario</a:t>
            </a:r>
            <a:r>
              <a:rPr lang="en-US" sz="1600" b="1" dirty="0"/>
              <a:t> de </a:t>
            </a:r>
            <a:r>
              <a:rPr lang="en-US" sz="1600" b="1" dirty="0" err="1"/>
              <a:t>Pagos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110683" y="5642244"/>
            <a:ext cx="3864289" cy="349098"/>
          </a:xfrm>
          <a:prstGeom prst="rect">
            <a:avLst/>
          </a:prstGeom>
          <a:solidFill>
            <a:srgbClr val="DDD9C3"/>
          </a:solidFill>
          <a:ln>
            <a:solidFill>
              <a:srgbClr val="960000"/>
            </a:solidFill>
          </a:ln>
        </p:spPr>
        <p:txBody>
          <a:bodyPr wrap="square" lIns="101870" tIns="50935" rIns="101870" bIns="50935" rtlCol="0">
            <a:spAutoFit/>
          </a:bodyPr>
          <a:lstStyle/>
          <a:p>
            <a:pPr algn="ctr"/>
            <a:r>
              <a:rPr lang="en-US" sz="1600" b="1" dirty="0" err="1"/>
              <a:t>Anexo</a:t>
            </a:r>
            <a:r>
              <a:rPr lang="en-US" sz="1600" b="1" dirty="0"/>
              <a:t> C -- </a:t>
            </a:r>
            <a:r>
              <a:rPr lang="en-US" sz="1600" b="1" dirty="0" err="1"/>
              <a:t>Indemnización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110682" y="6260416"/>
            <a:ext cx="3864290" cy="333697"/>
          </a:xfrm>
          <a:prstGeom prst="rect">
            <a:avLst/>
          </a:prstGeom>
          <a:solidFill>
            <a:srgbClr val="DDD9C3"/>
          </a:solidFill>
          <a:ln>
            <a:solidFill>
              <a:srgbClr val="960000"/>
            </a:solidFill>
          </a:ln>
        </p:spPr>
        <p:txBody>
          <a:bodyPr wrap="square" lIns="101870" tIns="50935" rIns="101870" bIns="50935" rtlCol="0">
            <a:spAutoFit/>
          </a:bodyPr>
          <a:lstStyle/>
          <a:p>
            <a:pPr algn="ctr"/>
            <a:r>
              <a:rPr lang="en-US" sz="1500" b="1" dirty="0" err="1"/>
              <a:t>Renuncia</a:t>
            </a:r>
            <a:r>
              <a:rPr lang="en-US" sz="1500" b="1" dirty="0"/>
              <a:t> de Gravamen Final &amp; </a:t>
            </a:r>
            <a:r>
              <a:rPr lang="en-US" sz="1500" b="1" dirty="0" err="1"/>
              <a:t>Incondicional</a:t>
            </a:r>
            <a:endParaRPr lang="en-US" sz="15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110683" y="6878589"/>
            <a:ext cx="3864289" cy="349086"/>
          </a:xfrm>
          <a:prstGeom prst="rect">
            <a:avLst/>
          </a:prstGeom>
          <a:solidFill>
            <a:srgbClr val="DDD9C3"/>
          </a:solidFill>
          <a:ln>
            <a:solidFill>
              <a:srgbClr val="960000"/>
            </a:solidFill>
          </a:ln>
        </p:spPr>
        <p:txBody>
          <a:bodyPr wrap="square" lIns="101870" tIns="50935" rIns="101870" bIns="50935" rtlCol="0">
            <a:spAutoFit/>
          </a:bodyPr>
          <a:lstStyle/>
          <a:p>
            <a:pPr algn="ctr"/>
            <a:r>
              <a:rPr lang="en-US" sz="1600" b="1" dirty="0"/>
              <a:t>IRS Form W-9 (SP) (para fin de </a:t>
            </a:r>
            <a:r>
              <a:rPr lang="en-US" sz="1600" b="1" dirty="0" err="1"/>
              <a:t>año</a:t>
            </a:r>
            <a:r>
              <a:rPr lang="en-US" sz="1600" b="1" dirty="0"/>
              <a:t> 1099)</a:t>
            </a:r>
          </a:p>
        </p:txBody>
      </p:sp>
      <p:sp>
        <p:nvSpPr>
          <p:cNvPr id="9" name="Oval 8"/>
          <p:cNvSpPr/>
          <p:nvPr/>
        </p:nvSpPr>
        <p:spPr>
          <a:xfrm>
            <a:off x="1725660" y="4317729"/>
            <a:ext cx="530497" cy="514895"/>
          </a:xfrm>
          <a:prstGeom prst="ellipse">
            <a:avLst/>
          </a:prstGeom>
          <a:gradFill flip="none" rotWithShape="1">
            <a:gsLst>
              <a:gs pos="0">
                <a:srgbClr val="960000">
                  <a:shade val="30000"/>
                  <a:satMod val="115000"/>
                </a:srgbClr>
              </a:gs>
              <a:gs pos="50000">
                <a:srgbClr val="960000">
                  <a:shade val="67500"/>
                  <a:satMod val="115000"/>
                </a:srgbClr>
              </a:gs>
              <a:gs pos="100000">
                <a:srgbClr val="96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70" tIns="50935" rIns="101870" bIns="50935"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725660" y="3699555"/>
            <a:ext cx="530497" cy="514895"/>
          </a:xfrm>
          <a:prstGeom prst="ellipse">
            <a:avLst/>
          </a:prstGeom>
          <a:gradFill flip="none" rotWithShape="1">
            <a:gsLst>
              <a:gs pos="0">
                <a:srgbClr val="960000">
                  <a:shade val="30000"/>
                  <a:satMod val="115000"/>
                </a:srgbClr>
              </a:gs>
              <a:gs pos="50000">
                <a:srgbClr val="960000">
                  <a:shade val="67500"/>
                  <a:satMod val="115000"/>
                </a:srgbClr>
              </a:gs>
              <a:gs pos="100000">
                <a:srgbClr val="96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70" tIns="50935" rIns="101870" bIns="50935"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1725660" y="5554072"/>
            <a:ext cx="530497" cy="514895"/>
          </a:xfrm>
          <a:prstGeom prst="ellipse">
            <a:avLst/>
          </a:prstGeom>
          <a:gradFill flip="none" rotWithShape="1">
            <a:gsLst>
              <a:gs pos="0">
                <a:srgbClr val="960000">
                  <a:shade val="30000"/>
                  <a:satMod val="115000"/>
                </a:srgbClr>
              </a:gs>
              <a:gs pos="50000">
                <a:srgbClr val="960000">
                  <a:shade val="67500"/>
                  <a:satMod val="115000"/>
                </a:srgbClr>
              </a:gs>
              <a:gs pos="100000">
                <a:srgbClr val="96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70" tIns="50935" rIns="101870" bIns="50935"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1725660" y="6172245"/>
            <a:ext cx="530497" cy="514895"/>
          </a:xfrm>
          <a:prstGeom prst="ellipse">
            <a:avLst/>
          </a:prstGeom>
          <a:gradFill flip="none" rotWithShape="1">
            <a:gsLst>
              <a:gs pos="0">
                <a:srgbClr val="960000">
                  <a:shade val="30000"/>
                  <a:satMod val="115000"/>
                </a:srgbClr>
              </a:gs>
              <a:gs pos="50000">
                <a:srgbClr val="960000">
                  <a:shade val="67500"/>
                  <a:satMod val="115000"/>
                </a:srgbClr>
              </a:gs>
              <a:gs pos="100000">
                <a:srgbClr val="96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70" tIns="50935" rIns="101870" bIns="50935"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38" name="Oval 37"/>
          <p:cNvSpPr/>
          <p:nvPr/>
        </p:nvSpPr>
        <p:spPr>
          <a:xfrm>
            <a:off x="1725660" y="6790417"/>
            <a:ext cx="530497" cy="514895"/>
          </a:xfrm>
          <a:prstGeom prst="ellipse">
            <a:avLst/>
          </a:prstGeom>
          <a:gradFill flip="none" rotWithShape="1">
            <a:gsLst>
              <a:gs pos="0">
                <a:srgbClr val="960000">
                  <a:shade val="30000"/>
                  <a:satMod val="115000"/>
                </a:srgbClr>
              </a:gs>
              <a:gs pos="50000">
                <a:srgbClr val="960000">
                  <a:shade val="67500"/>
                  <a:satMod val="115000"/>
                </a:srgbClr>
              </a:gs>
              <a:gs pos="100000">
                <a:srgbClr val="96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70" tIns="50935" rIns="101870" bIns="50935"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39" name="Oval 38"/>
          <p:cNvSpPr/>
          <p:nvPr/>
        </p:nvSpPr>
        <p:spPr>
          <a:xfrm>
            <a:off x="1725660" y="4935900"/>
            <a:ext cx="530497" cy="514895"/>
          </a:xfrm>
          <a:prstGeom prst="ellipse">
            <a:avLst/>
          </a:prstGeom>
          <a:gradFill flip="none" rotWithShape="1">
            <a:gsLst>
              <a:gs pos="0">
                <a:srgbClr val="960000">
                  <a:shade val="30000"/>
                  <a:satMod val="115000"/>
                </a:srgbClr>
              </a:gs>
              <a:gs pos="50000">
                <a:srgbClr val="960000">
                  <a:shade val="67500"/>
                  <a:satMod val="115000"/>
                </a:srgbClr>
              </a:gs>
              <a:gs pos="100000">
                <a:srgbClr val="96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70" tIns="50935" rIns="101870" bIns="50935"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9081" y="9702166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8	CPCON v1 2May17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04522" y="1129241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08350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567" y="373268"/>
            <a:ext cx="6629813" cy="974240"/>
          </a:xfrm>
        </p:spPr>
        <p:txBody>
          <a:bodyPr>
            <a:noAutofit/>
          </a:bodyPr>
          <a:lstStyle/>
          <a:p>
            <a:pPr algn="r"/>
            <a:r>
              <a:rPr lang="en-US" sz="3000" dirty="0" err="1"/>
              <a:t>Contrato</a:t>
            </a:r>
            <a:r>
              <a:rPr lang="en-US" sz="3000" dirty="0"/>
              <a:t> de </a:t>
            </a:r>
            <a:r>
              <a:rPr lang="en-US" sz="3000" dirty="0" err="1"/>
              <a:t>Contratista</a:t>
            </a:r>
            <a:r>
              <a:rPr lang="en-US" sz="3000" dirty="0"/>
              <a:t> Independiente</a:t>
            </a:r>
          </a:p>
        </p:txBody>
      </p:sp>
      <p:sp>
        <p:nvSpPr>
          <p:cNvPr id="4" name="Oval 3"/>
          <p:cNvSpPr/>
          <p:nvPr/>
        </p:nvSpPr>
        <p:spPr>
          <a:xfrm>
            <a:off x="266677" y="539878"/>
            <a:ext cx="530497" cy="514895"/>
          </a:xfrm>
          <a:prstGeom prst="ellipse">
            <a:avLst/>
          </a:prstGeom>
          <a:gradFill flip="none" rotWithShape="1">
            <a:gsLst>
              <a:gs pos="0">
                <a:srgbClr val="960000">
                  <a:shade val="30000"/>
                  <a:satMod val="115000"/>
                </a:srgbClr>
              </a:gs>
              <a:gs pos="50000">
                <a:srgbClr val="960000">
                  <a:shade val="67500"/>
                  <a:satMod val="115000"/>
                </a:srgbClr>
              </a:gs>
              <a:gs pos="100000">
                <a:srgbClr val="96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70" tIns="50935" rIns="101870" bIns="50935"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265" y="9702166"/>
            <a:ext cx="7263377" cy="24137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tabLst>
                <a:tab pos="6943467" algn="r"/>
              </a:tabLst>
            </a:pPr>
            <a:r>
              <a:rPr lang="en-US" sz="900" dirty="0"/>
              <a:t>9	CPCON v1 2May17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4522" y="1129241"/>
            <a:ext cx="6572956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230672"/>
            <a:ext cx="7048499" cy="8408628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b="1" dirty="0" err="1"/>
              <a:t>CONTRATO</a:t>
            </a:r>
            <a:r>
              <a:rPr lang="en-US" b="1" dirty="0"/>
              <a:t> DE </a:t>
            </a:r>
            <a:r>
              <a:rPr lang="en-US" b="1" dirty="0" err="1"/>
              <a:t>SERVICIOS</a:t>
            </a:r>
            <a:r>
              <a:rPr lang="en-US" b="1" dirty="0"/>
              <a:t> DE </a:t>
            </a:r>
            <a:r>
              <a:rPr lang="en-US" b="1" dirty="0" err="1"/>
              <a:t>CONTRATISTA</a:t>
            </a:r>
            <a:r>
              <a:rPr lang="en-US" b="1" dirty="0"/>
              <a:t> INDEPENDIENTE</a:t>
            </a:r>
            <a:endParaRPr lang="en-US" dirty="0"/>
          </a:p>
          <a:p>
            <a:pPr algn="ctr">
              <a:spcBef>
                <a:spcPts val="0"/>
              </a:spcBef>
            </a:pPr>
            <a:r>
              <a:rPr lang="en-US" b="1" dirty="0"/>
              <a:t>(</a:t>
            </a:r>
            <a:r>
              <a:rPr lang="en-US" b="1" dirty="0" err="1"/>
              <a:t>CONTRATO</a:t>
            </a:r>
            <a:r>
              <a:rPr lang="en-US" b="1" dirty="0"/>
              <a:t> DE </a:t>
            </a:r>
            <a:r>
              <a:rPr lang="en-US" b="1" dirty="0" err="1"/>
              <a:t>COMPENSACIÓN</a:t>
            </a:r>
            <a:r>
              <a:rPr lang="en-US" b="1" dirty="0"/>
              <a:t> PARA PERSONA NO </a:t>
            </a:r>
            <a:r>
              <a:rPr lang="en-US" b="1" dirty="0" err="1"/>
              <a:t>EMPLEADA</a:t>
            </a:r>
            <a:r>
              <a:rPr lang="en-US" b="1" dirty="0"/>
              <a:t>)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 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Este </a:t>
            </a:r>
            <a:r>
              <a:rPr lang="en-US" dirty="0" err="1"/>
              <a:t>Contrato</a:t>
            </a:r>
            <a:r>
              <a:rPr lang="en-US" dirty="0"/>
              <a:t> de </a:t>
            </a:r>
            <a:r>
              <a:rPr lang="en-US" dirty="0" err="1"/>
              <a:t>Servicios</a:t>
            </a:r>
            <a:r>
              <a:rPr lang="en-US" dirty="0"/>
              <a:t> de </a:t>
            </a:r>
            <a:r>
              <a:rPr lang="en-US" dirty="0" err="1"/>
              <a:t>Contratista</a:t>
            </a:r>
            <a:r>
              <a:rPr lang="en-US" dirty="0"/>
              <a:t> Independiente (“</a:t>
            </a:r>
            <a:r>
              <a:rPr lang="en-US" dirty="0" err="1"/>
              <a:t>Contrato</a:t>
            </a:r>
            <a:r>
              <a:rPr lang="en-US" dirty="0"/>
              <a:t>”)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estipulado</a:t>
            </a:r>
            <a:r>
              <a:rPr lang="en-US" dirty="0"/>
              <a:t> el </a:t>
            </a:r>
            <a:r>
              <a:rPr lang="en-US" dirty="0" err="1"/>
              <a:t>dia</a:t>
            </a:r>
            <a:r>
              <a:rPr lang="en-US" dirty="0"/>
              <a:t> de hoy ___ de ___________ 2017 </a:t>
            </a:r>
            <a:r>
              <a:rPr lang="en-US" dirty="0" err="1"/>
              <a:t>por</a:t>
            </a:r>
            <a:r>
              <a:rPr lang="en-US" dirty="0"/>
              <a:t> y entre </a:t>
            </a:r>
            <a:r>
              <a:rPr lang="en-US" i="1" dirty="0"/>
              <a:t>&lt;&lt;</a:t>
            </a:r>
            <a:r>
              <a:rPr lang="en-US" b="1" i="1" dirty="0"/>
              <a:t>Nombre </a:t>
            </a:r>
            <a:r>
              <a:rPr lang="en-US" b="1" i="1" dirty="0" err="1"/>
              <a:t>Completo</a:t>
            </a:r>
            <a:r>
              <a:rPr lang="en-US" b="1" i="1" dirty="0"/>
              <a:t> del </a:t>
            </a:r>
            <a:r>
              <a:rPr lang="en-US" b="1" i="1" dirty="0" err="1"/>
              <a:t>Contratista</a:t>
            </a:r>
            <a:r>
              <a:rPr lang="en-US" b="1" i="1" dirty="0"/>
              <a:t>&gt;&gt;</a:t>
            </a:r>
            <a:r>
              <a:rPr lang="en-US" i="1" dirty="0"/>
              <a:t> </a:t>
            </a:r>
            <a:r>
              <a:rPr lang="en-US" dirty="0"/>
              <a:t>("</a:t>
            </a:r>
            <a:r>
              <a:rPr lang="en-US" dirty="0" err="1"/>
              <a:t>Contratista</a:t>
            </a:r>
            <a:r>
              <a:rPr lang="en-US" dirty="0"/>
              <a:t>") y</a:t>
            </a:r>
            <a:br>
              <a:rPr lang="en-US" dirty="0"/>
            </a:br>
            <a:r>
              <a:rPr lang="en-US" b="1" dirty="0"/>
              <a:t>M Vincent Assets LLC</a:t>
            </a:r>
            <a:r>
              <a:rPr lang="en-US" dirty="0"/>
              <a:t> ("</a:t>
            </a:r>
            <a:r>
              <a:rPr lang="en-US" dirty="0" err="1"/>
              <a:t>Cliente</a:t>
            </a:r>
            <a:r>
              <a:rPr lang="en-US" dirty="0"/>
              <a:t>") para </a:t>
            </a:r>
            <a:r>
              <a:rPr lang="en-US" dirty="0" err="1"/>
              <a:t>unos</a:t>
            </a:r>
            <a:r>
              <a:rPr lang="en-US" dirty="0"/>
              <a:t> </a:t>
            </a:r>
            <a:r>
              <a:rPr lang="en-US" dirty="0" err="1"/>
              <a:t>servicios</a:t>
            </a:r>
            <a:r>
              <a:rPr lang="en-US" dirty="0"/>
              <a:t> a </a:t>
            </a:r>
            <a:r>
              <a:rPr lang="en-US" dirty="0" err="1"/>
              <a:t>brindar</a:t>
            </a:r>
            <a:r>
              <a:rPr lang="en-US" dirty="0"/>
              <a:t> a </a:t>
            </a:r>
            <a:r>
              <a:rPr lang="en-US" i="1" dirty="0"/>
              <a:t>&lt;&lt;</a:t>
            </a:r>
            <a:r>
              <a:rPr lang="en-US" b="1" i="1" dirty="0" err="1"/>
              <a:t>Dirección</a:t>
            </a:r>
            <a:r>
              <a:rPr lang="en-US" b="1" i="1" dirty="0"/>
              <a:t> de la </a:t>
            </a:r>
            <a:r>
              <a:rPr lang="en-US" b="1" i="1" dirty="0" err="1"/>
              <a:t>Propiedad</a:t>
            </a:r>
            <a:r>
              <a:rPr lang="en-US" b="1" i="1" dirty="0"/>
              <a:t>&gt;&gt;</a:t>
            </a:r>
            <a:r>
              <a:rPr lang="en-US" i="1" dirty="0"/>
              <a:t>.</a:t>
            </a:r>
          </a:p>
          <a:p>
            <a:pPr>
              <a:spcBef>
                <a:spcPts val="0"/>
              </a:spcBef>
            </a:pPr>
            <a:r>
              <a:rPr lang="en-US" dirty="0"/>
              <a:t> </a:t>
            </a:r>
          </a:p>
          <a:p>
            <a:pPr>
              <a:spcBef>
                <a:spcPts val="0"/>
              </a:spcBef>
            </a:pPr>
            <a:r>
              <a:rPr lang="en-US" dirty="0"/>
              <a:t>El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a </a:t>
            </a:r>
            <a:r>
              <a:rPr lang="en-US" dirty="0" err="1"/>
              <a:t>comenzar</a:t>
            </a:r>
            <a:r>
              <a:rPr lang="en-US" dirty="0"/>
              <a:t> el </a:t>
            </a:r>
            <a:r>
              <a:rPr lang="en-US" dirty="0" err="1"/>
              <a:t>trabajo</a:t>
            </a:r>
            <a:r>
              <a:rPr lang="en-US" dirty="0"/>
              <a:t> en </a:t>
            </a:r>
            <a:r>
              <a:rPr lang="en-US" dirty="0" err="1"/>
              <a:t>fecha</a:t>
            </a:r>
            <a:r>
              <a:rPr lang="en-US" dirty="0"/>
              <a:t> o antes del </a:t>
            </a:r>
            <a:r>
              <a:rPr lang="en-US" dirty="0" smtClean="0"/>
              <a:t>_______________, </a:t>
            </a:r>
            <a:r>
              <a:rPr lang="en-US" dirty="0"/>
              <a:t>2017 y </a:t>
            </a:r>
            <a:r>
              <a:rPr lang="en-US" dirty="0" err="1"/>
              <a:t>proporcionará</a:t>
            </a:r>
            <a:r>
              <a:rPr lang="en-US" dirty="0"/>
              <a:t> el </a:t>
            </a:r>
            <a:r>
              <a:rPr lang="en-US" dirty="0" err="1"/>
              <a:t>mismo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día</a:t>
            </a:r>
            <a:r>
              <a:rPr lang="en-US" dirty="0"/>
              <a:t>.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Se </a:t>
            </a:r>
            <a:r>
              <a:rPr lang="en-US" b="1" dirty="0" err="1"/>
              <a:t>considera</a:t>
            </a:r>
            <a:r>
              <a:rPr lang="en-US" b="1" dirty="0"/>
              <a:t> </a:t>
            </a:r>
            <a:r>
              <a:rPr lang="en-US" b="1" dirty="0" err="1"/>
              <a:t>completado</a:t>
            </a:r>
            <a:r>
              <a:rPr lang="en-US" b="1" dirty="0"/>
              <a:t> al </a:t>
            </a:r>
            <a:r>
              <a:rPr lang="en-US" b="1" dirty="0" err="1"/>
              <a:t>pasar</a:t>
            </a:r>
            <a:r>
              <a:rPr lang="en-US" b="1" dirty="0"/>
              <a:t> la </a:t>
            </a:r>
            <a:r>
              <a:rPr lang="en-US" b="1" dirty="0" err="1"/>
              <a:t>inspección</a:t>
            </a:r>
            <a:r>
              <a:rPr lang="en-US" b="1" dirty="0"/>
              <a:t> final, al </a:t>
            </a:r>
            <a:r>
              <a:rPr lang="en-US" b="1" dirty="0" err="1"/>
              <a:t>haber</a:t>
            </a:r>
            <a:r>
              <a:rPr lang="en-US" b="1" dirty="0"/>
              <a:t> el </a:t>
            </a:r>
            <a:r>
              <a:rPr lang="en-US" b="1" dirty="0" err="1"/>
              <a:t>Cliente</a:t>
            </a:r>
            <a:r>
              <a:rPr lang="en-US" b="1" dirty="0"/>
              <a:t> </a:t>
            </a:r>
            <a:r>
              <a:rPr lang="en-US" b="1" dirty="0" err="1"/>
              <a:t>acertado</a:t>
            </a:r>
            <a:r>
              <a:rPr lang="en-US" b="1" dirty="0"/>
              <a:t> que la </a:t>
            </a:r>
            <a:r>
              <a:rPr lang="en-US" b="1" dirty="0" err="1"/>
              <a:t>lista</a:t>
            </a:r>
            <a:r>
              <a:rPr lang="en-US" b="1" dirty="0"/>
              <a:t> de </a:t>
            </a:r>
            <a:r>
              <a:rPr lang="en-US" b="1" dirty="0" err="1"/>
              <a:t>verificación</a:t>
            </a:r>
            <a:r>
              <a:rPr lang="en-US" b="1" dirty="0"/>
              <a:t> </a:t>
            </a:r>
            <a:r>
              <a:rPr lang="en-US" b="1" dirty="0" err="1"/>
              <a:t>esté</a:t>
            </a:r>
            <a:r>
              <a:rPr lang="en-US" b="1" dirty="0"/>
              <a:t> </a:t>
            </a:r>
            <a:r>
              <a:rPr lang="en-US" b="1" dirty="0" err="1"/>
              <a:t>completa</a:t>
            </a:r>
            <a:r>
              <a:rPr lang="en-US" b="1" dirty="0"/>
              <a:t>, y se </a:t>
            </a:r>
            <a:r>
              <a:rPr lang="en-US" b="1" dirty="0" err="1"/>
              <a:t>haya</a:t>
            </a:r>
            <a:r>
              <a:rPr lang="en-US" b="1" dirty="0"/>
              <a:t> </a:t>
            </a:r>
            <a:r>
              <a:rPr lang="en-US" b="1" dirty="0" err="1"/>
              <a:t>terminado</a:t>
            </a:r>
            <a:r>
              <a:rPr lang="en-US" b="1" dirty="0"/>
              <a:t> la </a:t>
            </a:r>
            <a:r>
              <a:rPr lang="en-US" b="1" dirty="0" err="1"/>
              <a:t>limpieza</a:t>
            </a:r>
            <a:r>
              <a:rPr lang="en-US" b="1" dirty="0"/>
              <a:t> final.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Este </a:t>
            </a:r>
            <a:r>
              <a:rPr lang="en-US" dirty="0" err="1"/>
              <a:t>trabajo</a:t>
            </a:r>
            <a:r>
              <a:rPr lang="en-US" dirty="0"/>
              <a:t> </a:t>
            </a:r>
            <a:r>
              <a:rPr lang="en-US" dirty="0" err="1"/>
              <a:t>debe</a:t>
            </a:r>
            <a:r>
              <a:rPr lang="en-US" dirty="0"/>
              <a:t> de </a:t>
            </a:r>
            <a:r>
              <a:rPr lang="en-US" dirty="0" err="1"/>
              <a:t>completarse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fecha</a:t>
            </a:r>
            <a:r>
              <a:rPr lang="en-US" dirty="0"/>
              <a:t> o antes del _______________, 2017.</a:t>
            </a:r>
          </a:p>
          <a:p>
            <a:pPr>
              <a:spcBef>
                <a:spcPts val="0"/>
              </a:spcBef>
            </a:pPr>
            <a:endParaRPr lang="en-US" b="1" dirty="0"/>
          </a:p>
          <a:p>
            <a:pPr>
              <a:spcBef>
                <a:spcPts val="0"/>
              </a:spcBef>
            </a:pPr>
            <a:r>
              <a:rPr lang="en-US" b="1" dirty="0" err="1"/>
              <a:t>Iniciales</a:t>
            </a:r>
            <a:r>
              <a:rPr lang="en-US" b="1" dirty="0"/>
              <a:t> del </a:t>
            </a:r>
            <a:r>
              <a:rPr lang="en-US" b="1" dirty="0" err="1"/>
              <a:t>Contratista</a:t>
            </a:r>
            <a:r>
              <a:rPr lang="en-US" b="1" dirty="0"/>
              <a:t>: ______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 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 err="1" smtClean="0"/>
              <a:t>Contratista</a:t>
            </a:r>
            <a:r>
              <a:rPr lang="en-US" dirty="0" smtClean="0"/>
              <a:t> </a:t>
            </a:r>
            <a:r>
              <a:rPr lang="en-US" dirty="0"/>
              <a:t>y </a:t>
            </a:r>
            <a:r>
              <a:rPr lang="en-US" dirty="0" err="1"/>
              <a:t>Cliente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la </a:t>
            </a:r>
            <a:r>
              <a:rPr lang="en-US" dirty="0" err="1"/>
              <a:t>presente</a:t>
            </a:r>
            <a:r>
              <a:rPr lang="en-US" dirty="0"/>
              <a:t> </a:t>
            </a:r>
            <a:r>
              <a:rPr lang="en-US" dirty="0" err="1"/>
              <a:t>aceptan</a:t>
            </a:r>
            <a:r>
              <a:rPr lang="en-US" dirty="0"/>
              <a:t> que:</a:t>
            </a:r>
          </a:p>
          <a:p>
            <a:pPr>
              <a:spcBef>
                <a:spcPts val="0"/>
              </a:spcBef>
            </a:pPr>
            <a:r>
              <a:rPr lang="en-US" dirty="0"/>
              <a:t> </a:t>
            </a:r>
          </a:p>
          <a:p>
            <a:pPr>
              <a:spcBef>
                <a:spcPts val="0"/>
              </a:spcBef>
              <a:buAutoNum type="arabicPeriod"/>
            </a:pPr>
            <a:r>
              <a:rPr lang="en-US" b="1" dirty="0" err="1"/>
              <a:t>Contratista</a:t>
            </a:r>
            <a:r>
              <a:rPr lang="en-US" b="1" dirty="0"/>
              <a:t> Independiente: </a:t>
            </a:r>
            <a:r>
              <a:rPr lang="en-US" dirty="0" err="1"/>
              <a:t>Contratista</a:t>
            </a:r>
            <a:r>
              <a:rPr lang="en-US" dirty="0"/>
              <a:t> y </a:t>
            </a:r>
            <a:r>
              <a:rPr lang="en-US" dirty="0" err="1"/>
              <a:t>Cliente</a:t>
            </a:r>
            <a:r>
              <a:rPr lang="en-US" dirty="0"/>
              <a:t> </a:t>
            </a:r>
            <a:r>
              <a:rPr lang="en-US" dirty="0" err="1"/>
              <a:t>entienden</a:t>
            </a:r>
            <a:r>
              <a:rPr lang="en-US" dirty="0"/>
              <a:t> que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un </a:t>
            </a:r>
            <a:r>
              <a:rPr lang="en-US" dirty="0" err="1"/>
              <a:t>Contrato</a:t>
            </a:r>
            <a:r>
              <a:rPr lang="en-US" dirty="0"/>
              <a:t> entre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independiente</a:t>
            </a:r>
            <a:r>
              <a:rPr lang="en-US" dirty="0"/>
              <a:t> y </a:t>
            </a:r>
            <a:r>
              <a:rPr lang="en-US" dirty="0" err="1"/>
              <a:t>cliente</a:t>
            </a:r>
            <a:r>
              <a:rPr lang="en-US" dirty="0"/>
              <a:t>. Por </a:t>
            </a:r>
            <a:r>
              <a:rPr lang="en-US" dirty="0" err="1"/>
              <a:t>consiguiente</a:t>
            </a:r>
            <a:r>
              <a:rPr lang="en-US" dirty="0"/>
              <a:t>, el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retiene</a:t>
            </a:r>
            <a:r>
              <a:rPr lang="en-US" dirty="0"/>
              <a:t> el derecho </a:t>
            </a:r>
            <a:r>
              <a:rPr lang="en-US" dirty="0" err="1"/>
              <a:t>único</a:t>
            </a:r>
            <a:r>
              <a:rPr lang="en-US" dirty="0"/>
              <a:t> de </a:t>
            </a:r>
            <a:r>
              <a:rPr lang="en-US" dirty="0" err="1"/>
              <a:t>controlar</a:t>
            </a:r>
            <a:r>
              <a:rPr lang="en-US" dirty="0"/>
              <a:t> o </a:t>
            </a:r>
            <a:r>
              <a:rPr lang="en-US" dirty="0" err="1"/>
              <a:t>dirigir</a:t>
            </a:r>
            <a:r>
              <a:rPr lang="en-US" dirty="0"/>
              <a:t> la </a:t>
            </a:r>
            <a:r>
              <a:rPr lang="en-US" dirty="0" err="1"/>
              <a:t>manera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que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servicios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detallados</a:t>
            </a:r>
            <a:r>
              <a:rPr lang="en-US" dirty="0"/>
              <a:t> </a:t>
            </a:r>
            <a:r>
              <a:rPr lang="en-US" dirty="0" err="1"/>
              <a:t>sean</a:t>
            </a:r>
            <a:r>
              <a:rPr lang="en-US" dirty="0"/>
              <a:t> </a:t>
            </a:r>
            <a:r>
              <a:rPr lang="en-US" dirty="0" err="1"/>
              <a:t>otorgados</a:t>
            </a:r>
            <a:r>
              <a:rPr lang="en-US" dirty="0"/>
              <a:t>. A </a:t>
            </a:r>
            <a:r>
              <a:rPr lang="en-US" dirty="0" err="1"/>
              <a:t>partir</a:t>
            </a:r>
            <a:r>
              <a:rPr lang="en-US" dirty="0"/>
              <a:t> de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momento</a:t>
            </a:r>
            <a:r>
              <a:rPr lang="en-US" dirty="0"/>
              <a:t>, el </a:t>
            </a:r>
            <a:r>
              <a:rPr lang="en-US" dirty="0" err="1"/>
              <a:t>Cliente</a:t>
            </a:r>
            <a:r>
              <a:rPr lang="en-US" dirty="0"/>
              <a:t> </a:t>
            </a:r>
            <a:r>
              <a:rPr lang="en-US" dirty="0" err="1"/>
              <a:t>tiene</a:t>
            </a:r>
            <a:r>
              <a:rPr lang="en-US" dirty="0"/>
              <a:t> el derecho de </a:t>
            </a:r>
            <a:r>
              <a:rPr lang="en-US" dirty="0" err="1"/>
              <a:t>inspeccionar</a:t>
            </a:r>
            <a:r>
              <a:rPr lang="en-US" dirty="0"/>
              <a:t> el </a:t>
            </a:r>
            <a:r>
              <a:rPr lang="en-US" dirty="0" err="1"/>
              <a:t>trabajo</a:t>
            </a:r>
            <a:r>
              <a:rPr lang="en-US" dirty="0"/>
              <a:t>, </a:t>
            </a:r>
            <a:r>
              <a:rPr lang="en-US" dirty="0" err="1"/>
              <a:t>parar</a:t>
            </a:r>
            <a:r>
              <a:rPr lang="en-US" dirty="0"/>
              <a:t> el </a:t>
            </a:r>
            <a:r>
              <a:rPr lang="en-US" dirty="0" err="1"/>
              <a:t>trabajo</a:t>
            </a:r>
            <a:r>
              <a:rPr lang="en-US" dirty="0"/>
              <a:t>, </a:t>
            </a:r>
            <a:r>
              <a:rPr lang="en-US" dirty="0" err="1"/>
              <a:t>demandar</a:t>
            </a:r>
            <a:r>
              <a:rPr lang="en-US" dirty="0"/>
              <a:t> </a:t>
            </a:r>
            <a:r>
              <a:rPr lang="en-US" dirty="0" err="1"/>
              <a:t>modificaciones</a:t>
            </a:r>
            <a:r>
              <a:rPr lang="en-US" dirty="0"/>
              <a:t>, y </a:t>
            </a:r>
            <a:r>
              <a:rPr lang="en-US" dirty="0" err="1"/>
              <a:t>supervisar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general el </a:t>
            </a:r>
            <a:r>
              <a:rPr lang="en-US" dirty="0" err="1"/>
              <a:t>trabajo</a:t>
            </a:r>
            <a:r>
              <a:rPr lang="en-US" dirty="0"/>
              <a:t> para </a:t>
            </a:r>
            <a:r>
              <a:rPr lang="en-US" dirty="0" err="1"/>
              <a:t>segurar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calidad</a:t>
            </a:r>
            <a:r>
              <a:rPr lang="en-US" dirty="0"/>
              <a:t> y </a:t>
            </a:r>
            <a:r>
              <a:rPr lang="en-US" dirty="0" err="1"/>
              <a:t>conformidad</a:t>
            </a:r>
            <a:r>
              <a:rPr lang="en-US" dirty="0"/>
              <a:t> con </a:t>
            </a:r>
            <a:r>
              <a:rPr lang="en-US" dirty="0" err="1"/>
              <a:t>cuanto</a:t>
            </a:r>
            <a:r>
              <a:rPr lang="en-US" dirty="0"/>
              <a:t> </a:t>
            </a:r>
            <a:r>
              <a:rPr lang="en-US" dirty="0" err="1"/>
              <a:t>especificado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Contrato</a:t>
            </a:r>
            <a:r>
              <a:rPr lang="en-US" dirty="0"/>
              <a:t>. </a:t>
            </a:r>
            <a:r>
              <a:rPr lang="en-US" dirty="0" err="1"/>
              <a:t>Contratista</a:t>
            </a:r>
            <a:r>
              <a:rPr lang="en-US" dirty="0"/>
              <a:t> y </a:t>
            </a:r>
            <a:r>
              <a:rPr lang="en-US" dirty="0" err="1"/>
              <a:t>Cliente</a:t>
            </a:r>
            <a:r>
              <a:rPr lang="en-US" dirty="0"/>
              <a:t> </a:t>
            </a:r>
            <a:r>
              <a:rPr lang="en-US" dirty="0" err="1"/>
              <a:t>entienden</a:t>
            </a:r>
            <a:r>
              <a:rPr lang="en-US" dirty="0"/>
              <a:t> que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responsabilidad</a:t>
            </a:r>
            <a:r>
              <a:rPr lang="en-US" dirty="0"/>
              <a:t> </a:t>
            </a:r>
            <a:r>
              <a:rPr lang="en-US" dirty="0" err="1"/>
              <a:t>única</a:t>
            </a:r>
            <a:r>
              <a:rPr lang="en-US" dirty="0"/>
              <a:t> y </a:t>
            </a:r>
            <a:r>
              <a:rPr lang="en-US" dirty="0" err="1"/>
              <a:t>completa</a:t>
            </a:r>
            <a:r>
              <a:rPr lang="en-US" dirty="0"/>
              <a:t> del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pagar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impuestos</a:t>
            </a:r>
            <a:r>
              <a:rPr lang="en-US" dirty="0"/>
              <a:t> de </a:t>
            </a:r>
            <a:r>
              <a:rPr lang="en-US" dirty="0" err="1"/>
              <a:t>contratación</a:t>
            </a:r>
            <a:r>
              <a:rPr lang="en-US" dirty="0"/>
              <a:t>, </a:t>
            </a:r>
            <a:r>
              <a:rPr lang="en-US" dirty="0" err="1"/>
              <a:t>asi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impuestos</a:t>
            </a:r>
            <a:r>
              <a:rPr lang="en-US" dirty="0"/>
              <a:t> de </a:t>
            </a:r>
            <a:r>
              <a:rPr lang="en-US" dirty="0" err="1"/>
              <a:t>retención</a:t>
            </a:r>
            <a:r>
              <a:rPr lang="en-US" dirty="0"/>
              <a:t> </a:t>
            </a:r>
            <a:r>
              <a:rPr lang="en-US" dirty="0" err="1"/>
              <a:t>Federales</a:t>
            </a:r>
            <a:r>
              <a:rPr lang="en-US" dirty="0"/>
              <a:t> y </a:t>
            </a:r>
            <a:r>
              <a:rPr lang="en-US" dirty="0" err="1"/>
              <a:t>Estatales</a:t>
            </a:r>
            <a:r>
              <a:rPr lang="en-US" dirty="0"/>
              <a:t> y </a:t>
            </a:r>
            <a:r>
              <a:rPr lang="en-US" dirty="0" err="1"/>
              <a:t>Seguridad</a:t>
            </a:r>
            <a:r>
              <a:rPr lang="en-US" dirty="0"/>
              <a:t> Social, y </a:t>
            </a:r>
            <a:r>
              <a:rPr lang="en-US" dirty="0" err="1"/>
              <a:t>obtener</a:t>
            </a:r>
            <a:r>
              <a:rPr lang="en-US" dirty="0"/>
              <a:t> un </a:t>
            </a:r>
            <a:r>
              <a:rPr lang="en-US" dirty="0" err="1"/>
              <a:t>seguro</a:t>
            </a:r>
            <a:r>
              <a:rPr lang="en-US" dirty="0"/>
              <a:t>, </a:t>
            </a:r>
            <a:r>
              <a:rPr lang="en-US" dirty="0" err="1"/>
              <a:t>incluyendo</a:t>
            </a:r>
            <a:r>
              <a:rPr lang="en-US" dirty="0"/>
              <a:t> la </a:t>
            </a:r>
            <a:r>
              <a:rPr lang="en-US" dirty="0" err="1"/>
              <a:t>cobertura</a:t>
            </a:r>
            <a:r>
              <a:rPr lang="en-US" dirty="0"/>
              <a:t> de </a:t>
            </a:r>
            <a:r>
              <a:rPr lang="en-US" dirty="0" err="1"/>
              <a:t>compensación</a:t>
            </a:r>
            <a:r>
              <a:rPr lang="en-US" dirty="0"/>
              <a:t> de </a:t>
            </a:r>
            <a:r>
              <a:rPr lang="en-US" dirty="0" err="1"/>
              <a:t>trabajadores</a:t>
            </a:r>
            <a:r>
              <a:rPr lang="en-US" dirty="0"/>
              <a:t> y el </a:t>
            </a:r>
            <a:r>
              <a:rPr lang="en-US" dirty="0" err="1"/>
              <a:t>seguro</a:t>
            </a:r>
            <a:r>
              <a:rPr lang="en-US" dirty="0"/>
              <a:t> de </a:t>
            </a:r>
            <a:r>
              <a:rPr lang="en-US" dirty="0" err="1"/>
              <a:t>responsabilidad</a:t>
            </a:r>
            <a:r>
              <a:rPr lang="en-US" dirty="0"/>
              <a:t> </a:t>
            </a:r>
            <a:r>
              <a:rPr lang="en-US" dirty="0" err="1"/>
              <a:t>pública</a:t>
            </a:r>
            <a:r>
              <a:rPr lang="en-US" dirty="0"/>
              <a:t> y el </a:t>
            </a:r>
            <a:r>
              <a:rPr lang="en-US" dirty="0" err="1"/>
              <a:t>seguro</a:t>
            </a:r>
            <a:r>
              <a:rPr lang="en-US" dirty="0"/>
              <a:t> de </a:t>
            </a:r>
            <a:r>
              <a:rPr lang="en-US" dirty="0" err="1"/>
              <a:t>daños</a:t>
            </a:r>
            <a:r>
              <a:rPr lang="en-US" dirty="0"/>
              <a:t> a </a:t>
            </a:r>
            <a:r>
              <a:rPr lang="en-US" dirty="0" err="1"/>
              <a:t>propiedad</a:t>
            </a:r>
            <a:r>
              <a:rPr lang="en-US" dirty="0"/>
              <a:t> que </a:t>
            </a:r>
            <a:r>
              <a:rPr lang="en-US" dirty="0" err="1"/>
              <a:t>surjan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relación</a:t>
            </a:r>
            <a:r>
              <a:rPr lang="en-US" dirty="0"/>
              <a:t> con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Contrato</a:t>
            </a:r>
            <a:r>
              <a:rPr lang="en-US" dirty="0"/>
              <a:t>. El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garantiza</a:t>
            </a:r>
            <a:r>
              <a:rPr lang="en-US" dirty="0"/>
              <a:t> que al </a:t>
            </a:r>
            <a:r>
              <a:rPr lang="en-US" dirty="0" err="1"/>
              <a:t>firmar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Contrato</a:t>
            </a:r>
            <a:r>
              <a:rPr lang="en-US" dirty="0"/>
              <a:t> ha </a:t>
            </a:r>
            <a:r>
              <a:rPr lang="en-US" dirty="0" err="1"/>
              <a:t>recibido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seguros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arriba</a:t>
            </a:r>
            <a:r>
              <a:rPr lang="en-US" dirty="0"/>
              <a:t> </a:t>
            </a:r>
            <a:r>
              <a:rPr lang="en-US" dirty="0" err="1"/>
              <a:t>detallados</a:t>
            </a:r>
            <a:r>
              <a:rPr lang="en-US" dirty="0"/>
              <a:t> y </a:t>
            </a:r>
            <a:r>
              <a:rPr lang="en-US" dirty="0" err="1"/>
              <a:t>necesarios</a:t>
            </a:r>
            <a:r>
              <a:rPr lang="en-US" dirty="0"/>
              <a:t>, y que se </a:t>
            </a:r>
            <a:r>
              <a:rPr lang="en-US" dirty="0" err="1"/>
              <a:t>quedarán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plena </a:t>
            </a:r>
            <a:r>
              <a:rPr lang="en-US" dirty="0" err="1"/>
              <a:t>vigencia</a:t>
            </a:r>
            <a:r>
              <a:rPr lang="en-US" dirty="0"/>
              <a:t> y </a:t>
            </a:r>
            <a:r>
              <a:rPr lang="en-US" dirty="0" err="1"/>
              <a:t>efecto</a:t>
            </a:r>
            <a:r>
              <a:rPr lang="en-US" dirty="0"/>
              <a:t> hasta </a:t>
            </a:r>
            <a:r>
              <a:rPr lang="en-US" dirty="0" err="1"/>
              <a:t>completar</a:t>
            </a:r>
            <a:r>
              <a:rPr lang="en-US" dirty="0"/>
              <a:t> el </a:t>
            </a:r>
            <a:r>
              <a:rPr lang="en-US" dirty="0" err="1"/>
              <a:t>trabajo</a:t>
            </a:r>
            <a:r>
              <a:rPr lang="en-US" dirty="0"/>
              <a:t> </a:t>
            </a:r>
            <a:r>
              <a:rPr lang="en-US" dirty="0" err="1"/>
              <a:t>contratado</a:t>
            </a:r>
            <a:r>
              <a:rPr lang="en-US" dirty="0"/>
              <a:t>, y que el </a:t>
            </a:r>
            <a:r>
              <a:rPr lang="en-US" dirty="0" err="1"/>
              <a:t>Cliente</a:t>
            </a:r>
            <a:r>
              <a:rPr lang="en-US" dirty="0"/>
              <a:t>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nominado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un </a:t>
            </a:r>
            <a:r>
              <a:rPr lang="en-US" dirty="0" err="1"/>
              <a:t>asegurado</a:t>
            </a:r>
            <a:r>
              <a:rPr lang="en-US" dirty="0"/>
              <a:t> </a:t>
            </a:r>
            <a:r>
              <a:rPr lang="en-US" dirty="0" err="1"/>
              <a:t>adicional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todas</a:t>
            </a:r>
            <a:r>
              <a:rPr lang="en-US" dirty="0"/>
              <a:t> las </a:t>
            </a:r>
            <a:r>
              <a:rPr lang="en-US" dirty="0" err="1"/>
              <a:t>políticas</a:t>
            </a:r>
            <a:r>
              <a:rPr lang="en-US" dirty="0"/>
              <a:t> de </a:t>
            </a:r>
            <a:r>
              <a:rPr lang="en-US" dirty="0" err="1"/>
              <a:t>seguro</a:t>
            </a:r>
            <a:r>
              <a:rPr lang="en-US" dirty="0"/>
              <a:t> del </a:t>
            </a:r>
            <a:r>
              <a:rPr lang="en-US" dirty="0" err="1"/>
              <a:t>Contratista</a:t>
            </a:r>
            <a:r>
              <a:rPr lang="en-US" dirty="0"/>
              <a:t>. Los </a:t>
            </a:r>
            <a:r>
              <a:rPr lang="en-US" dirty="0" err="1"/>
              <a:t>términos</a:t>
            </a:r>
            <a:r>
              <a:rPr lang="en-US" dirty="0"/>
              <a:t> de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contrato</a:t>
            </a:r>
            <a:r>
              <a:rPr lang="en-US" dirty="0"/>
              <a:t> </a:t>
            </a:r>
            <a:r>
              <a:rPr lang="en-US" dirty="0" err="1"/>
              <a:t>deben</a:t>
            </a:r>
            <a:r>
              <a:rPr lang="en-US" dirty="0"/>
              <a:t> de </a:t>
            </a:r>
            <a:r>
              <a:rPr lang="en-US" dirty="0" err="1"/>
              <a:t>aplicar</a:t>
            </a:r>
            <a:r>
              <a:rPr lang="en-US" dirty="0"/>
              <a:t> y </a:t>
            </a:r>
            <a:r>
              <a:rPr lang="en-US" dirty="0" err="1"/>
              <a:t>abarcar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servicios</a:t>
            </a:r>
            <a:r>
              <a:rPr lang="en-US" dirty="0"/>
              <a:t> </a:t>
            </a:r>
            <a:r>
              <a:rPr lang="en-US" dirty="0" err="1"/>
              <a:t>prestados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uno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subcontratistas</a:t>
            </a:r>
            <a:r>
              <a:rPr lang="en-US" dirty="0"/>
              <a:t> </a:t>
            </a:r>
            <a:r>
              <a:rPr lang="en-US" dirty="0" err="1"/>
              <a:t>quienes</a:t>
            </a:r>
            <a:r>
              <a:rPr lang="en-US" dirty="0"/>
              <a:t> </a:t>
            </a:r>
            <a:r>
              <a:rPr lang="en-US" dirty="0" err="1"/>
              <a:t>otorgan</a:t>
            </a:r>
            <a:r>
              <a:rPr lang="en-US" dirty="0"/>
              <a:t> un </a:t>
            </a:r>
            <a:r>
              <a:rPr lang="en-US" dirty="0" err="1"/>
              <a:t>servicio</a:t>
            </a:r>
            <a:r>
              <a:rPr lang="en-US" dirty="0"/>
              <a:t> a favor del </a:t>
            </a:r>
            <a:r>
              <a:rPr lang="en-US" dirty="0" err="1"/>
              <a:t>Contratista</a:t>
            </a:r>
            <a:r>
              <a:rPr lang="en-US" dirty="0"/>
              <a:t>. </a:t>
            </a:r>
            <a:r>
              <a:rPr lang="en-US" dirty="0" err="1"/>
              <a:t>Según</a:t>
            </a:r>
            <a:r>
              <a:rPr lang="en-US" dirty="0"/>
              <a:t> lo </a:t>
            </a:r>
            <a:r>
              <a:rPr lang="en-US" dirty="0" err="1"/>
              <a:t>establecido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la ley al </a:t>
            </a:r>
            <a:r>
              <a:rPr lang="en-US" dirty="0" err="1"/>
              <a:t>respecto</a:t>
            </a:r>
            <a:r>
              <a:rPr lang="en-US" dirty="0"/>
              <a:t>, los </a:t>
            </a:r>
            <a:r>
              <a:rPr lang="en-US" dirty="0" err="1"/>
              <a:t>servicios</a:t>
            </a:r>
            <a:r>
              <a:rPr lang="en-US" dirty="0"/>
              <a:t> se </a:t>
            </a:r>
            <a:r>
              <a:rPr lang="en-US" dirty="0" err="1"/>
              <a:t>prestan</a:t>
            </a:r>
            <a:r>
              <a:rPr lang="en-US" dirty="0"/>
              <a:t> a favor </a:t>
            </a:r>
            <a:r>
              <a:rPr lang="en-US" dirty="0" smtClean="0"/>
              <a:t>del </a:t>
            </a:r>
            <a:r>
              <a:rPr lang="en-US" dirty="0" err="1" smtClean="0"/>
              <a:t>Contratista</a:t>
            </a:r>
            <a:r>
              <a:rPr lang="en-US" dirty="0"/>
              <a:t>. </a:t>
            </a:r>
            <a:r>
              <a:rPr lang="en-US" dirty="0" err="1"/>
              <a:t>Según</a:t>
            </a:r>
            <a:r>
              <a:rPr lang="en-US" dirty="0"/>
              <a:t> lo </a:t>
            </a:r>
            <a:r>
              <a:rPr lang="en-US" dirty="0" err="1"/>
              <a:t>establecido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la ley al </a:t>
            </a:r>
            <a:r>
              <a:rPr lang="en-US" dirty="0" err="1"/>
              <a:t>respecto</a:t>
            </a:r>
            <a:r>
              <a:rPr lang="en-US" dirty="0"/>
              <a:t>, el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indemnificar</a:t>
            </a:r>
            <a:r>
              <a:rPr lang="en-US" dirty="0"/>
              <a:t> y </a:t>
            </a:r>
            <a:r>
              <a:rPr lang="en-US" dirty="0" err="1"/>
              <a:t>mantener</a:t>
            </a:r>
            <a:r>
              <a:rPr lang="en-US" dirty="0"/>
              <a:t> </a:t>
            </a:r>
            <a:r>
              <a:rPr lang="en-US" dirty="0" err="1"/>
              <a:t>indemne</a:t>
            </a:r>
            <a:r>
              <a:rPr lang="en-US" dirty="0"/>
              <a:t> al </a:t>
            </a:r>
            <a:r>
              <a:rPr lang="en-US" dirty="0" err="1"/>
              <a:t>Cliente</a:t>
            </a:r>
            <a:r>
              <a:rPr lang="en-US" dirty="0"/>
              <a:t>,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representantes</a:t>
            </a:r>
            <a:r>
              <a:rPr lang="en-US" dirty="0"/>
              <a:t>, </a:t>
            </a:r>
            <a:r>
              <a:rPr lang="en-US" dirty="0" err="1"/>
              <a:t>agentes</a:t>
            </a:r>
            <a:r>
              <a:rPr lang="en-US" dirty="0"/>
              <a:t> y </a:t>
            </a:r>
            <a:r>
              <a:rPr lang="en-US" dirty="0" err="1"/>
              <a:t>empleados</a:t>
            </a:r>
            <a:r>
              <a:rPr lang="en-US" dirty="0"/>
              <a:t> del </a:t>
            </a:r>
            <a:r>
              <a:rPr lang="en-US" dirty="0" err="1"/>
              <a:t>Cliente</a:t>
            </a:r>
            <a:r>
              <a:rPr lang="en-US" dirty="0"/>
              <a:t> de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reclamación</a:t>
            </a:r>
            <a:r>
              <a:rPr lang="en-US" dirty="0"/>
              <a:t>, </a:t>
            </a:r>
            <a:r>
              <a:rPr lang="en-US" dirty="0" err="1"/>
              <a:t>pérdidas</a:t>
            </a:r>
            <a:r>
              <a:rPr lang="en-US" dirty="0"/>
              <a:t>, </a:t>
            </a:r>
            <a:r>
              <a:rPr lang="en-US" dirty="0" err="1"/>
              <a:t>daños</a:t>
            </a:r>
            <a:r>
              <a:rPr lang="en-US" dirty="0"/>
              <a:t> y </a:t>
            </a:r>
            <a:r>
              <a:rPr lang="en-US" dirty="0" err="1"/>
              <a:t>gastos</a:t>
            </a:r>
            <a:r>
              <a:rPr lang="en-US" dirty="0"/>
              <a:t> </a:t>
            </a:r>
            <a:r>
              <a:rPr lang="en-US" dirty="0" err="1"/>
              <a:t>procedentes</a:t>
            </a:r>
            <a:r>
              <a:rPr lang="en-US" dirty="0"/>
              <a:t> o </a:t>
            </a:r>
            <a:r>
              <a:rPr lang="en-US" dirty="0" err="1"/>
              <a:t>resultantes</a:t>
            </a:r>
            <a:r>
              <a:rPr lang="en-US" dirty="0"/>
              <a:t> del </a:t>
            </a:r>
            <a:r>
              <a:rPr lang="en-US" dirty="0" err="1"/>
              <a:t>desempeño</a:t>
            </a:r>
            <a:r>
              <a:rPr lang="en-US" dirty="0"/>
              <a:t> del </a:t>
            </a:r>
            <a:r>
              <a:rPr lang="en-US" dirty="0" err="1"/>
              <a:t>trabajo</a:t>
            </a:r>
            <a:r>
              <a:rPr lang="en-US" dirty="0"/>
              <a:t>, </a:t>
            </a:r>
            <a:r>
              <a:rPr lang="en-US" dirty="0" err="1"/>
              <a:t>incluyendo</a:t>
            </a:r>
            <a:r>
              <a:rPr lang="en-US" dirty="0"/>
              <a:t> </a:t>
            </a:r>
            <a:r>
              <a:rPr lang="en-US" dirty="0" err="1"/>
              <a:t>pero</a:t>
            </a:r>
            <a:r>
              <a:rPr lang="en-US" dirty="0"/>
              <a:t> no </a:t>
            </a:r>
            <a:r>
              <a:rPr lang="en-US" dirty="0" err="1"/>
              <a:t>limitado</a:t>
            </a:r>
            <a:r>
              <a:rPr lang="en-US" dirty="0"/>
              <a:t> a </a:t>
            </a:r>
            <a:r>
              <a:rPr lang="en-US" dirty="0" err="1"/>
              <a:t>reclamaciones</a:t>
            </a:r>
            <a:r>
              <a:rPr lang="en-US" dirty="0"/>
              <a:t>, </a:t>
            </a:r>
            <a:r>
              <a:rPr lang="en-US" dirty="0" err="1"/>
              <a:t>pérdidas</a:t>
            </a:r>
            <a:r>
              <a:rPr lang="en-US" dirty="0"/>
              <a:t>, </a:t>
            </a:r>
            <a:r>
              <a:rPr lang="en-US" dirty="0" err="1"/>
              <a:t>daños</a:t>
            </a:r>
            <a:r>
              <a:rPr lang="en-US" dirty="0"/>
              <a:t> y </a:t>
            </a:r>
            <a:r>
              <a:rPr lang="en-US" dirty="0" err="1"/>
              <a:t>gastos</a:t>
            </a:r>
            <a:r>
              <a:rPr lang="en-US" dirty="0"/>
              <a:t> </a:t>
            </a:r>
            <a:r>
              <a:rPr lang="en-US" dirty="0" err="1"/>
              <a:t>causados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o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actos</a:t>
            </a:r>
            <a:r>
              <a:rPr lang="en-US" dirty="0"/>
              <a:t> </a:t>
            </a:r>
            <a:r>
              <a:rPr lang="en-US" dirty="0" err="1"/>
              <a:t>negligentes</a:t>
            </a:r>
            <a:r>
              <a:rPr lang="en-US" dirty="0"/>
              <a:t> o </a:t>
            </a:r>
            <a:r>
              <a:rPr lang="en-US" dirty="0" err="1"/>
              <a:t>bien</a:t>
            </a:r>
            <a:r>
              <a:rPr lang="en-US" dirty="0"/>
              <a:t> </a:t>
            </a:r>
            <a:r>
              <a:rPr lang="en-US" dirty="0" err="1"/>
              <a:t>omisiones</a:t>
            </a:r>
            <a:r>
              <a:rPr lang="en-US" dirty="0"/>
              <a:t> del </a:t>
            </a:r>
            <a:r>
              <a:rPr lang="en-US" dirty="0" err="1"/>
              <a:t>Contratista</a:t>
            </a:r>
            <a:r>
              <a:rPr lang="en-US" dirty="0"/>
              <a:t>, </a:t>
            </a:r>
            <a:r>
              <a:rPr lang="en-US" dirty="0" err="1"/>
              <a:t>cualquier</a:t>
            </a:r>
            <a:r>
              <a:rPr lang="en-US" dirty="0"/>
              <a:t> persona </a:t>
            </a:r>
            <a:r>
              <a:rPr lang="en-US" dirty="0" err="1"/>
              <a:t>empleada</a:t>
            </a:r>
            <a:r>
              <a:rPr lang="en-US" dirty="0"/>
              <a:t> </a:t>
            </a:r>
            <a:r>
              <a:rPr lang="en-US" dirty="0" err="1"/>
              <a:t>directamente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ellos</a:t>
            </a:r>
            <a:r>
              <a:rPr lang="en-US" dirty="0"/>
              <a:t> u </a:t>
            </a:r>
            <a:r>
              <a:rPr lang="en-US" dirty="0" err="1"/>
              <a:t>otro</a:t>
            </a:r>
            <a:r>
              <a:rPr lang="en-US" dirty="0"/>
              <a:t> </a:t>
            </a:r>
            <a:r>
              <a:rPr lang="en-US" dirty="0" err="1"/>
              <a:t>cuyos</a:t>
            </a:r>
            <a:r>
              <a:rPr lang="en-US" dirty="0"/>
              <a:t> </a:t>
            </a:r>
            <a:r>
              <a:rPr lang="en-US" dirty="0" err="1"/>
              <a:t>actos</a:t>
            </a:r>
            <a:r>
              <a:rPr lang="en-US" dirty="0"/>
              <a:t> se </a:t>
            </a:r>
            <a:r>
              <a:rPr lang="en-US" dirty="0" err="1"/>
              <a:t>relacionen</a:t>
            </a:r>
            <a:r>
              <a:rPr lang="en-US" dirty="0"/>
              <a:t> a </a:t>
            </a:r>
            <a:r>
              <a:rPr lang="en-US" dirty="0" err="1"/>
              <a:t>ellos</a:t>
            </a:r>
            <a:r>
              <a:rPr lang="en-US" dirty="0"/>
              <a:t> </a:t>
            </a:r>
            <a:r>
              <a:rPr lang="en-US" dirty="0" err="1"/>
              <a:t>mismos</a:t>
            </a:r>
            <a:r>
              <a:rPr lang="en-US" dirty="0"/>
              <a:t>. </a:t>
            </a:r>
          </a:p>
          <a:p>
            <a:pPr>
              <a:spcBef>
                <a:spcPts val="0"/>
              </a:spcBef>
            </a:pPr>
            <a:endParaRPr lang="en-US" b="1" dirty="0"/>
          </a:p>
          <a:p>
            <a:pPr>
              <a:spcBef>
                <a:spcPts val="0"/>
              </a:spcBef>
            </a:pPr>
            <a:r>
              <a:rPr lang="en-US" b="1" dirty="0"/>
              <a:t>2. </a:t>
            </a:r>
            <a:r>
              <a:rPr lang="en-US" b="1" dirty="0" err="1"/>
              <a:t>Servicios</a:t>
            </a:r>
            <a:r>
              <a:rPr lang="en-US" b="1" dirty="0"/>
              <a:t> </a:t>
            </a:r>
            <a:r>
              <a:rPr lang="en-US" b="1" dirty="0" err="1"/>
              <a:t>Otorgados</a:t>
            </a:r>
            <a:r>
              <a:rPr lang="en-US" b="1" dirty="0"/>
              <a:t>:</a:t>
            </a:r>
            <a:r>
              <a:rPr lang="en-US" dirty="0"/>
              <a:t> El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de </a:t>
            </a:r>
            <a:r>
              <a:rPr lang="en-US" dirty="0" err="1"/>
              <a:t>acuerdo</a:t>
            </a:r>
            <a:r>
              <a:rPr lang="en-US" dirty="0"/>
              <a:t> con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servicios</a:t>
            </a:r>
            <a:r>
              <a:rPr lang="en-US" dirty="0"/>
              <a:t> </a:t>
            </a:r>
            <a:r>
              <a:rPr lang="en-US" dirty="0" err="1"/>
              <a:t>otorgados</a:t>
            </a:r>
            <a:r>
              <a:rPr lang="en-US" dirty="0"/>
              <a:t> y </a:t>
            </a:r>
            <a:r>
              <a:rPr lang="en-US" dirty="0" err="1"/>
              <a:t>detallados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contrato</a:t>
            </a:r>
            <a:r>
              <a:rPr lang="en-US" dirty="0"/>
              <a:t> (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aparecen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Anexo</a:t>
            </a:r>
            <a:r>
              <a:rPr lang="en-US" dirty="0"/>
              <a:t> “A”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adjunto</a:t>
            </a:r>
            <a:r>
              <a:rPr lang="en-US" dirty="0"/>
              <a:t> y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mencionados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referencia</a:t>
            </a:r>
            <a:r>
              <a:rPr lang="en-US" dirty="0"/>
              <a:t>) a favor del </a:t>
            </a:r>
            <a:r>
              <a:rPr lang="en-US" dirty="0" err="1"/>
              <a:t>Cliente</a:t>
            </a:r>
            <a:r>
              <a:rPr lang="en-US" dirty="0"/>
              <a:t>.</a:t>
            </a:r>
          </a:p>
          <a:p>
            <a:pPr>
              <a:spcBef>
                <a:spcPts val="0"/>
              </a:spcBef>
            </a:pPr>
            <a:endParaRPr lang="en-US" b="1" dirty="0"/>
          </a:p>
          <a:p>
            <a:pPr>
              <a:spcBef>
                <a:spcPts val="0"/>
              </a:spcBef>
            </a:pPr>
            <a:r>
              <a:rPr lang="en-US" b="1" dirty="0"/>
              <a:t>3. </a:t>
            </a:r>
            <a:r>
              <a:rPr lang="en-US" b="1" dirty="0" err="1"/>
              <a:t>Propuesta</a:t>
            </a:r>
            <a:r>
              <a:rPr lang="en-US" b="1" dirty="0"/>
              <a:t> de </a:t>
            </a:r>
            <a:r>
              <a:rPr lang="en-US" b="1" dirty="0" err="1"/>
              <a:t>Costo</a:t>
            </a:r>
            <a:r>
              <a:rPr lang="en-US" b="1" dirty="0"/>
              <a:t> de Proyecto: </a:t>
            </a:r>
            <a:r>
              <a:rPr lang="en-US" dirty="0"/>
              <a:t>La </a:t>
            </a:r>
            <a:r>
              <a:rPr lang="en-US" dirty="0" err="1"/>
              <a:t>propuesta</a:t>
            </a:r>
            <a:r>
              <a:rPr lang="en-US" dirty="0"/>
              <a:t> del </a:t>
            </a:r>
            <a:r>
              <a:rPr lang="en-US" dirty="0" err="1"/>
              <a:t>contratista</a:t>
            </a:r>
            <a:r>
              <a:rPr lang="en-US" dirty="0"/>
              <a:t> para </a:t>
            </a:r>
            <a:r>
              <a:rPr lang="en-US" dirty="0" err="1"/>
              <a:t>costos</a:t>
            </a:r>
            <a:r>
              <a:rPr lang="en-US" dirty="0"/>
              <a:t> de </a:t>
            </a:r>
            <a:r>
              <a:rPr lang="en-US" dirty="0" err="1"/>
              <a:t>construcción</a:t>
            </a:r>
            <a:r>
              <a:rPr lang="en-US" dirty="0"/>
              <a:t> y </a:t>
            </a:r>
            <a:r>
              <a:rPr lang="en-US" dirty="0" err="1"/>
              <a:t>coordinación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de </a:t>
            </a:r>
            <a:r>
              <a:rPr lang="en-US" b="1" dirty="0"/>
              <a:t>$_________</a:t>
            </a:r>
            <a:r>
              <a:rPr lang="en-US" dirty="0"/>
              <a:t>. El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a </a:t>
            </a:r>
            <a:r>
              <a:rPr lang="en-US" dirty="0" err="1"/>
              <a:t>proporcionar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mejor</a:t>
            </a:r>
            <a:r>
              <a:rPr lang="en-US" dirty="0"/>
              <a:t> </a:t>
            </a:r>
            <a:r>
              <a:rPr lang="en-US" dirty="0" err="1"/>
              <a:t>esfuerzo</a:t>
            </a:r>
            <a:r>
              <a:rPr lang="en-US" dirty="0"/>
              <a:t> y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</a:t>
            </a:r>
            <a:r>
              <a:rPr lang="en-US" dirty="0" err="1"/>
              <a:t>posible</a:t>
            </a:r>
            <a:r>
              <a:rPr lang="en-US" dirty="0"/>
              <a:t> </a:t>
            </a:r>
            <a:r>
              <a:rPr lang="en-US" dirty="0" err="1"/>
              <a:t>esfuerzo</a:t>
            </a:r>
            <a:r>
              <a:rPr lang="en-US" dirty="0"/>
              <a:t> para </a:t>
            </a:r>
            <a:r>
              <a:rPr lang="en-US" dirty="0" err="1"/>
              <a:t>mantener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costos</a:t>
            </a:r>
            <a:r>
              <a:rPr lang="en-US" dirty="0"/>
              <a:t> de </a:t>
            </a:r>
            <a:r>
              <a:rPr lang="en-US" dirty="0" err="1"/>
              <a:t>construcción</a:t>
            </a:r>
            <a:r>
              <a:rPr lang="en-US" dirty="0"/>
              <a:t> </a:t>
            </a:r>
            <a:r>
              <a:rPr lang="en-US" dirty="0" err="1"/>
              <a:t>dentro</a:t>
            </a:r>
            <a:r>
              <a:rPr lang="en-US" dirty="0"/>
              <a:t> del </a:t>
            </a:r>
            <a:r>
              <a:rPr lang="en-US" dirty="0" err="1"/>
              <a:t>presupuesto</a:t>
            </a:r>
            <a:r>
              <a:rPr lang="en-US" dirty="0"/>
              <a:t> </a:t>
            </a:r>
            <a:r>
              <a:rPr lang="en-US" dirty="0" err="1"/>
              <a:t>establecido</a:t>
            </a:r>
            <a:r>
              <a:rPr lang="en-US" dirty="0"/>
              <a:t> y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caso</a:t>
            </a:r>
            <a:r>
              <a:rPr lang="en-US" dirty="0"/>
              <a:t> de que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costos</a:t>
            </a:r>
            <a:r>
              <a:rPr lang="en-US" dirty="0"/>
              <a:t> </a:t>
            </a:r>
            <a:r>
              <a:rPr lang="en-US" dirty="0" err="1"/>
              <a:t>pasen</a:t>
            </a:r>
            <a:r>
              <a:rPr lang="en-US" dirty="0"/>
              <a:t> lo </a:t>
            </a:r>
            <a:r>
              <a:rPr lang="en-US" dirty="0" err="1"/>
              <a:t>estimado</a:t>
            </a:r>
            <a:r>
              <a:rPr lang="en-US" dirty="0"/>
              <a:t>, el </a:t>
            </a:r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err="1"/>
              <a:t>seguirá</a:t>
            </a:r>
            <a:r>
              <a:rPr lang="en-US" dirty="0"/>
              <a:t> las </a:t>
            </a:r>
            <a:r>
              <a:rPr lang="en-US" dirty="0" err="1"/>
              <a:t>reglas</a:t>
            </a:r>
            <a:r>
              <a:rPr lang="en-US" dirty="0"/>
              <a:t> de </a:t>
            </a:r>
            <a:r>
              <a:rPr lang="en-US" dirty="0" err="1"/>
              <a:t>cambio</a:t>
            </a:r>
            <a:r>
              <a:rPr lang="en-US" dirty="0"/>
              <a:t> de </a:t>
            </a:r>
            <a:r>
              <a:rPr lang="en-US" dirty="0" err="1"/>
              <a:t>órdenes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establecidas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documento</a:t>
            </a:r>
            <a:r>
              <a:rPr lang="en-US" dirty="0"/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09575" y="2525487"/>
            <a:ext cx="6934199" cy="158931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3050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26360</TotalTime>
  <Words>3604</Words>
  <Application>Microsoft Office PowerPoint</Application>
  <PresentationFormat>Custom</PresentationFormat>
  <Paragraphs>558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Introducción a Nuestra Compañía</vt:lpstr>
      <vt:lpstr>Objetivos de Renovación a Corto y Largo Plazo</vt:lpstr>
      <vt:lpstr>Objetivos de Renovación a Corto y Largo Plazo – Parte 2</vt:lpstr>
      <vt:lpstr>Por qué los Contratistas Aman Trabajar con Nosotros</vt:lpstr>
      <vt:lpstr>Por qué los Contratistas Aman Trabajar con Nosotros– Parte 2</vt:lpstr>
      <vt:lpstr>Proyecto Pasado</vt:lpstr>
      <vt:lpstr>Proyecto Pasado – Parte 2 </vt:lpstr>
      <vt:lpstr>Como Operamos: 6 Documentos Críticos</vt:lpstr>
      <vt:lpstr>Contrato de Contratista Independiente</vt:lpstr>
      <vt:lpstr>Contrato de Contratista Independiente – Parte 2</vt:lpstr>
      <vt:lpstr>Contrato del Contratista Independiente – Parte 3</vt:lpstr>
      <vt:lpstr>Contrato del Contratista Independiente – Parte 4</vt:lpstr>
      <vt:lpstr>Contrato del Contratista Independiente – Parte 5</vt:lpstr>
      <vt:lpstr>Ejemplo de Objetivo de Trabajo</vt:lpstr>
      <vt:lpstr>Ejemplo de Objetivo de Trabajo – Parte 2</vt:lpstr>
      <vt:lpstr>Ejemplo de Objetivo de Trabajo – Parte 3</vt:lpstr>
      <vt:lpstr>Ejemplo de Objetivo de Trabajo – Parte 4</vt:lpstr>
      <vt:lpstr>Calendario de Pagos</vt:lpstr>
      <vt:lpstr>Indemnización y Seguro</vt:lpstr>
      <vt:lpstr>Renuncia de Gravamen</vt:lpstr>
      <vt:lpstr>IRS Form W-9 (SP)</vt:lpstr>
      <vt:lpstr>Tipo de Contratistas que Buscamos</vt:lpstr>
      <vt:lpstr>Testimonios </vt:lpstr>
      <vt:lpstr>Testimonios – Parte 2</vt:lpstr>
      <vt:lpstr>Llamado a la Acción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We Are</dc:title>
  <dc:creator>Keisha</dc:creator>
  <cp:lastModifiedBy>Linda Goldstein</cp:lastModifiedBy>
  <cp:revision>325</cp:revision>
  <dcterms:created xsi:type="dcterms:W3CDTF">2015-04-07T19:57:54Z</dcterms:created>
  <dcterms:modified xsi:type="dcterms:W3CDTF">2017-11-28T18:34:34Z</dcterms:modified>
</cp:coreProperties>
</file>